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0"/>
  </p:notesMasterIdLst>
  <p:sldIdLst>
    <p:sldId id="261" r:id="rId2"/>
    <p:sldId id="264" r:id="rId3"/>
    <p:sldId id="260" r:id="rId4"/>
    <p:sldId id="262" r:id="rId5"/>
    <p:sldId id="263" r:id="rId6"/>
    <p:sldId id="265" r:id="rId7"/>
    <p:sldId id="257" r:id="rId8"/>
    <p:sldId id="259"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90" r:id="rId32"/>
    <p:sldId id="291" r:id="rId33"/>
    <p:sldId id="292" r:id="rId34"/>
    <p:sldId id="293" r:id="rId35"/>
    <p:sldId id="294" r:id="rId36"/>
    <p:sldId id="295" r:id="rId37"/>
    <p:sldId id="296" r:id="rId38"/>
    <p:sldId id="306" r:id="rId39"/>
    <p:sldId id="297" r:id="rId40"/>
    <p:sldId id="317" r:id="rId41"/>
    <p:sldId id="299" r:id="rId42"/>
    <p:sldId id="300" r:id="rId43"/>
    <p:sldId id="302" r:id="rId44"/>
    <p:sldId id="316" r:id="rId45"/>
    <p:sldId id="305" r:id="rId46"/>
    <p:sldId id="307" r:id="rId47"/>
    <p:sldId id="308" r:id="rId48"/>
    <p:sldId id="303" r:id="rId49"/>
    <p:sldId id="304" r:id="rId50"/>
    <p:sldId id="318" r:id="rId51"/>
    <p:sldId id="319" r:id="rId52"/>
    <p:sldId id="320" r:id="rId53"/>
    <p:sldId id="311" r:id="rId54"/>
    <p:sldId id="312" r:id="rId55"/>
    <p:sldId id="313" r:id="rId56"/>
    <p:sldId id="314" r:id="rId57"/>
    <p:sldId id="315" r:id="rId58"/>
    <p:sldId id="321" r:id="rId59"/>
    <p:sldId id="323" r:id="rId60"/>
    <p:sldId id="324" r:id="rId61"/>
    <p:sldId id="325" r:id="rId62"/>
    <p:sldId id="326" r:id="rId63"/>
    <p:sldId id="327" r:id="rId64"/>
    <p:sldId id="330" r:id="rId65"/>
    <p:sldId id="331" r:id="rId66"/>
    <p:sldId id="332" r:id="rId67"/>
    <p:sldId id="336" r:id="rId68"/>
    <p:sldId id="328" r:id="rId69"/>
    <p:sldId id="333" r:id="rId70"/>
    <p:sldId id="334" r:id="rId71"/>
    <p:sldId id="335" r:id="rId72"/>
    <p:sldId id="337" r:id="rId73"/>
    <p:sldId id="329" r:id="rId74"/>
    <p:sldId id="338" r:id="rId75"/>
    <p:sldId id="339" r:id="rId76"/>
    <p:sldId id="340" r:id="rId77"/>
    <p:sldId id="341" r:id="rId78"/>
    <p:sldId id="342" r:id="rId79"/>
    <p:sldId id="343" r:id="rId80"/>
    <p:sldId id="344" r:id="rId81"/>
    <p:sldId id="345" r:id="rId82"/>
    <p:sldId id="346" r:id="rId83"/>
    <p:sldId id="347" r:id="rId84"/>
    <p:sldId id="348" r:id="rId85"/>
    <p:sldId id="349" r:id="rId86"/>
    <p:sldId id="350" r:id="rId87"/>
    <p:sldId id="362" r:id="rId88"/>
    <p:sldId id="363" r:id="rId89"/>
    <p:sldId id="364" r:id="rId90"/>
    <p:sldId id="365" r:id="rId91"/>
    <p:sldId id="366" r:id="rId92"/>
    <p:sldId id="367" r:id="rId93"/>
    <p:sldId id="368" r:id="rId94"/>
    <p:sldId id="369" r:id="rId95"/>
    <p:sldId id="370" r:id="rId96"/>
    <p:sldId id="371" r:id="rId97"/>
    <p:sldId id="372" r:id="rId98"/>
    <p:sldId id="373" r:id="rId99"/>
    <p:sldId id="374" r:id="rId100"/>
    <p:sldId id="375" r:id="rId101"/>
    <p:sldId id="376" r:id="rId102"/>
    <p:sldId id="359" r:id="rId103"/>
    <p:sldId id="377" r:id="rId104"/>
    <p:sldId id="361" r:id="rId105"/>
    <p:sldId id="378" r:id="rId106"/>
    <p:sldId id="351" r:id="rId107"/>
    <p:sldId id="353" r:id="rId108"/>
    <p:sldId id="354" r:id="rId109"/>
    <p:sldId id="358" r:id="rId110"/>
    <p:sldId id="355" r:id="rId111"/>
    <p:sldId id="357" r:id="rId112"/>
    <p:sldId id="387" r:id="rId113"/>
    <p:sldId id="360" r:id="rId114"/>
    <p:sldId id="379" r:id="rId115"/>
    <p:sldId id="380" r:id="rId116"/>
    <p:sldId id="381" r:id="rId117"/>
    <p:sldId id="382" r:id="rId118"/>
    <p:sldId id="383" r:id="rId119"/>
    <p:sldId id="384" r:id="rId120"/>
    <p:sldId id="386" r:id="rId121"/>
    <p:sldId id="388" r:id="rId122"/>
    <p:sldId id="389" r:id="rId123"/>
    <p:sldId id="390" r:id="rId124"/>
    <p:sldId id="394" r:id="rId125"/>
    <p:sldId id="392" r:id="rId126"/>
    <p:sldId id="391" r:id="rId127"/>
    <p:sldId id="395" r:id="rId128"/>
    <p:sldId id="396" r:id="rId129"/>
    <p:sldId id="407" r:id="rId130"/>
    <p:sldId id="408" r:id="rId131"/>
    <p:sldId id="409" r:id="rId132"/>
    <p:sldId id="406" r:id="rId133"/>
    <p:sldId id="397" r:id="rId134"/>
    <p:sldId id="398" r:id="rId135"/>
    <p:sldId id="399" r:id="rId136"/>
    <p:sldId id="400" r:id="rId137"/>
    <p:sldId id="402" r:id="rId138"/>
    <p:sldId id="403" r:id="rId139"/>
    <p:sldId id="404" r:id="rId140"/>
    <p:sldId id="410" r:id="rId141"/>
    <p:sldId id="413" r:id="rId142"/>
    <p:sldId id="414" r:id="rId143"/>
    <p:sldId id="491" r:id="rId144"/>
    <p:sldId id="415" r:id="rId145"/>
    <p:sldId id="411" r:id="rId146"/>
    <p:sldId id="412" r:id="rId147"/>
    <p:sldId id="416" r:id="rId148"/>
    <p:sldId id="417" r:id="rId149"/>
    <p:sldId id="418" r:id="rId150"/>
    <p:sldId id="419" r:id="rId151"/>
    <p:sldId id="420" r:id="rId152"/>
    <p:sldId id="421" r:id="rId153"/>
    <p:sldId id="422" r:id="rId154"/>
    <p:sldId id="423" r:id="rId155"/>
    <p:sldId id="425" r:id="rId156"/>
    <p:sldId id="426" r:id="rId157"/>
    <p:sldId id="431" r:id="rId158"/>
    <p:sldId id="427" r:id="rId159"/>
    <p:sldId id="428" r:id="rId160"/>
    <p:sldId id="429" r:id="rId161"/>
    <p:sldId id="430" r:id="rId162"/>
    <p:sldId id="432" r:id="rId163"/>
    <p:sldId id="433" r:id="rId164"/>
    <p:sldId id="434" r:id="rId165"/>
    <p:sldId id="435" r:id="rId166"/>
    <p:sldId id="436" r:id="rId167"/>
    <p:sldId id="437" r:id="rId168"/>
    <p:sldId id="438" r:id="rId169"/>
    <p:sldId id="439" r:id="rId170"/>
    <p:sldId id="440" r:id="rId171"/>
    <p:sldId id="441" r:id="rId172"/>
    <p:sldId id="442" r:id="rId173"/>
    <p:sldId id="443" r:id="rId174"/>
    <p:sldId id="444" r:id="rId175"/>
    <p:sldId id="445" r:id="rId176"/>
    <p:sldId id="446" r:id="rId177"/>
    <p:sldId id="447" r:id="rId178"/>
    <p:sldId id="448" r:id="rId179"/>
    <p:sldId id="449" r:id="rId180"/>
    <p:sldId id="450" r:id="rId181"/>
    <p:sldId id="452" r:id="rId182"/>
    <p:sldId id="453" r:id="rId183"/>
    <p:sldId id="454" r:id="rId184"/>
    <p:sldId id="455" r:id="rId185"/>
    <p:sldId id="456" r:id="rId186"/>
    <p:sldId id="457" r:id="rId187"/>
    <p:sldId id="458" r:id="rId188"/>
    <p:sldId id="459" r:id="rId189"/>
    <p:sldId id="460" r:id="rId190"/>
    <p:sldId id="461" r:id="rId191"/>
    <p:sldId id="462" r:id="rId192"/>
    <p:sldId id="463" r:id="rId193"/>
    <p:sldId id="464" r:id="rId194"/>
    <p:sldId id="465" r:id="rId195"/>
    <p:sldId id="466" r:id="rId196"/>
    <p:sldId id="467" r:id="rId197"/>
    <p:sldId id="468" r:id="rId198"/>
    <p:sldId id="469" r:id="rId199"/>
    <p:sldId id="470" r:id="rId200"/>
    <p:sldId id="471" r:id="rId201"/>
    <p:sldId id="472" r:id="rId202"/>
    <p:sldId id="473" r:id="rId203"/>
    <p:sldId id="474" r:id="rId204"/>
    <p:sldId id="475" r:id="rId205"/>
    <p:sldId id="476" r:id="rId206"/>
    <p:sldId id="477" r:id="rId207"/>
    <p:sldId id="478" r:id="rId208"/>
    <p:sldId id="479" r:id="rId209"/>
    <p:sldId id="480" r:id="rId210"/>
    <p:sldId id="481" r:id="rId211"/>
    <p:sldId id="484" r:id="rId212"/>
    <p:sldId id="482" r:id="rId213"/>
    <p:sldId id="485" r:id="rId214"/>
    <p:sldId id="486" r:id="rId215"/>
    <p:sldId id="483" r:id="rId216"/>
    <p:sldId id="487" r:id="rId217"/>
    <p:sldId id="488" r:id="rId218"/>
    <p:sldId id="489" r:id="rId2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97F7E0-6D86-4E1F-9313-C1C6D9538B19}" v="357" dt="2023-11-25T10:43:23.4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591" autoAdjust="0"/>
    <p:restoredTop sz="94660"/>
  </p:normalViewPr>
  <p:slideViewPr>
    <p:cSldViewPr snapToGrid="0">
      <p:cViewPr varScale="1">
        <p:scale>
          <a:sx n="108" d="100"/>
          <a:sy n="108" d="100"/>
        </p:scale>
        <p:origin x="810"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notesMaster" Target="notesMasters/notesMaster1.xml"/><Relationship Id="rId225" Type="http://schemas.microsoft.com/office/2015/10/relationships/revisionInfo" Target="revisionInfo.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presProps" Target="pres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tableStyles" Target="tableStyle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11-24T15:50:25.030"/>
    </inkml:context>
    <inkml:brush xml:id="br0">
      <inkml:brushProperty name="width" value="0.05292" units="cm"/>
      <inkml:brushProperty name="height" value="0.05292" units="cm"/>
      <inkml:brushProperty name="color" value="#FF0000"/>
    </inkml:brush>
  </inkml:definitions>
  <inkml:trace contextRef="#ctx0" brushRef="#br0">22631 15663 0,'158'-17'141,"54"17"-126,-88 0-15,299 0 31,-106 0 1,-123 0-1,71 0 0,-36 0 0,-35 0-15,-53 0 15,-105 0-31,34 0 32,-34 0 186,16 0-202,125 0 0,-107 0-1,72 0 1,-107 0 31</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11-24T15:58:30.387"/>
    </inkml:context>
    <inkml:brush xml:id="br0">
      <inkml:brushProperty name="width" value="0.05292" units="cm"/>
      <inkml:brushProperty name="height" value="0.05292" units="cm"/>
      <inkml:brushProperty name="color" value="#FF0000"/>
    </inkml:brush>
  </inkml:definitions>
  <inkml:trace contextRef="#ctx0" brushRef="#br0">26458 6668 0,'36'0'93,"69"0"-77,407 0 0,-300 0-1,423 0 1,-441 0 0,-36 0-16,-16 0 15,281 0 1,-282 0-1,371 0 1,-318 0 0,370 0-1,18 0 17,-476 0-17,53 0 1,-124 0 15</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11-24T15:58:42.408"/>
    </inkml:context>
    <inkml:brush xml:id="br0">
      <inkml:brushProperty name="width" value="0.05292" units="cm"/>
      <inkml:brushProperty name="height" value="0.05292" units="cm"/>
      <inkml:brushProperty name="color" value="#FF0000"/>
    </inkml:brush>
  </inkml:definitions>
  <inkml:trace contextRef="#ctx0" brushRef="#br0">19156 9313 0,'194'18'250,"-106"-18"-234,0 0-16,194 18 31,18-18 0,-70-36 1,-54 1-1,-105 35 0,-54-18-15,54 1 15,-54-1-15,72 1 15,-72 17-15,89-18 15,-53 0-16,35 18 17,-17-17-17,-54-1-15,124 0 32,36-17-1,-107 53-16,54-1-15,88 1 32,-89 0-17,-70-18-15,247 53 32,-194-53-17,-53 0-15,158 0 31,-34 35-15,-89-18 0,141 1-1,0-18 17,36 0-1,-159-18-16,53-34 1,-106 52-16,17-18 16,159 18 15,-87 53 0,-107-53-31,-18 17 16,89 36 15,-88-53-31,0 18 31,-1 0 16</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11-24T16:00:39.821"/>
    </inkml:context>
    <inkml:brush xml:id="br0">
      <inkml:brushProperty name="width" value="0.05292" units="cm"/>
      <inkml:brushProperty name="height" value="0.05292" units="cm"/>
      <inkml:brushProperty name="color" value="#FF0000"/>
    </inkml:brush>
  </inkml:definitions>
  <inkml:trace contextRef="#ctx0" brushRef="#br0">22613 10636 0,'71'0'156,"123"18"-141,-89 0-15,178 17 32,122-35-1,-281 0-31,246 0 31,230 0 0,-477 0-15,530 0 15,-230 0 1,-246 0-17,-107 0 1,142 0-1,-124 0 1,18 0 0,0 0-1,-53 0 17,-53-106 202,0-88-218,0 35 15,17-123 0,-17 264-15,0 1-1,-17-1 173,-265 53-157,88-35 0,17 0 1,107 0-32,-36 0 15,-18 0-15,19-17 16,-125 17-1,124 0-15,-141 0 32,159 0-17,53 0-15,-53 0 32,17 0-17,1 0 1,-54 0 15,54 0-15,-230-36 15,106 36-15,-89 0 15,-87-17 0,300 17-31,-19 0 16,36 0-1,1 0 1,-1 0 0,35 0-16,0 0 15,1 0 1,-72 0 15,37 0-15,16 0 15,1 17 203,0 89-218,-18 18 15,35-71-15,-17-18-1,35-17 1,0 17-16,0 0 31,-18 18-15,18-35-16,-17 17 31,17 18 0,0 0 1</inkml:trace>
  <inkml:trace contextRef="#ctx0" brushRef="#br0" timeOffset="123575.76">25312 10619 0,'88'35'140,"282"35"-108,-281-52-17,-1-18 17,-71 0-1,19 0-16,105-18 1,-18 1 0,-87-1-1,-1 18 1,-18 0 328,-17-17-329,18-142 17,-18 18-1,-18 52-16,18 54-15,-35-106 32,35 88-17,0 18 1,0 17 15,-17 18 219,-54-35-234,18 17-16,-35-17 15,-388-53 17,335 70-17,123 18 1,0 0 0,18 35 218,0 71-218,0 0-1,0 0 1,0-71-1,0 18 1,0-35 15,0 35-15,0 106 0,0-18 15,0-124-16,0 19 17</inkml:trace>
  <inkml:trace contextRef="#ctx0" brushRef="#br0" timeOffset="130492.27">23671 7691 0,'18'0'109,"158"0"-93,-123 0 0,247 35-1,-194-18-15,123 36 32,-193-35-17,34 0 1,36-1 15,70 19 0,-140-36-15,-1 0 0,-17 0 124,-1 0-124,18 0-16,71-89 15,18 1 1,-89 71-16,18-19 31,-53 19 188,-18-230-203,1 123-1,-36-176 1,35 159 0,1 53-1,-1 53-15,18 17 31,-18 1 219,1 17-234,-36 0-16,-476 0 31,387 0-15,-193 0 0,265 0 15,52 70 219,-17 142-235,17-124-15,1 88 32,17-88-17,0-35 17,0 0-17,0 88 16,0 18 1,17-141-1</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11-24T16:03:23.268"/>
    </inkml:context>
    <inkml:brush xml:id="br0">
      <inkml:brushProperty name="width" value="0.05292" units="cm"/>
      <inkml:brushProperty name="height" value="0.05292" units="cm"/>
      <inkml:brushProperty name="color" value="#FF0000"/>
    </inkml:brush>
  </inkml:definitions>
  <inkml:trace contextRef="#ctx0" brushRef="#br0">23142 10707 0,'0'17'125,"0"1"-110,0 70 16,0-70 1,0 17 30,0 0-46,0 18-1,0 0 1,0-17-16,18 16 31,-18-34 1,0 0 30,0 70-31,0-70-31,0 17 235,0 53-204,0-35 0,18-53 0,-18 18 32,0-1-47,0 1 15</inkml:trace>
  <inkml:trace contextRef="#ctx0" brushRef="#br0" timeOffset="744.88">22172 10742 0,'18'-18'62</inkml:trace>
  <inkml:trace contextRef="#ctx0" brushRef="#br0" timeOffset="1438.6">22401 10583 0,'177'89'62,"599"228"-31,-71 36 1,-405-177-1,-282-158-31</inkml:trace>
  <inkml:trace contextRef="#ctx0" brushRef="#br0" timeOffset="2072.86">23530 10813 0,'-35'0'31,"0"0"-15,-53 35-16,-177 71 16,-317 211 15,458-246-31,-52 35 31,158-89-15,1-17-1</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11-24T16:04:37.653"/>
    </inkml:context>
    <inkml:brush xml:id="br0">
      <inkml:brushProperty name="width" value="0.05292" units="cm"/>
      <inkml:brushProperty name="height" value="0.05292" units="cm"/>
      <inkml:brushProperty name="color" value="#FF0000"/>
    </inkml:brush>
  </inkml:definitions>
  <inkml:trace contextRef="#ctx0" brushRef="#br0">20620 10407 0,'70'0'94,"318"0"-63,-246 0-31,281 0 31,230 0 0,-477 0-15,512 0 15,-529 0-15,-36 0-1,89 0 17,-124 0-17,0 0 17,-70 0-17</inkml:trace>
  <inkml:trace contextRef="#ctx0" brushRef="#br0" timeOffset="5032.81">17022 10672 0,'35'0'93,"18"0"-61,-36 0-32,177-36 31,-53 1-15,54 0-16,757 17 31,89 18 0,-177 0 0,-546 0-15,264 0 15,-106 0-15,-229 0-16,635 0 31,-53 0-15,-18 0-1,-88 0 1,195 0 15,-689 0-15,-106 0 15</inkml:trace>
  <inkml:trace contextRef="#ctx0" brushRef="#br0" timeOffset="12648.26">18750 12594 0,'0'18'109,"35"-18"-93,36 0-16,423 0 31,-36 0-15,583 0 15,-247 0 0,-335 0 0,52 0 1,-387 0-32,140 0 31,-211 0-15,-18 0 15,-35-18 109,-53-423-108,18 265-32,0-142 31,35 230-15,0 53-16,0-53 31,0 70 0,-18 0 172,-793 36-172,423-18-31,-918 0 32,319 0-1,846 0-31,17 0 16,-123 35 15,124 1 0,87-19-15,1-17-1,17 0 1,18 35 218,-17 406-202,17-229-17,0 0 16,0-142 1,0-17-17,-141 159 267,-53 53-267,176-230 1</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11-24T16:09:07.501"/>
    </inkml:context>
    <inkml:brush xml:id="br0">
      <inkml:brushProperty name="width" value="0.05292" units="cm"/>
      <inkml:brushProperty name="height" value="0.05292" units="cm"/>
      <inkml:brushProperty name="color" value="#FF0000"/>
    </inkml:brush>
  </inkml:definitions>
  <inkml:trace contextRef="#ctx0" brushRef="#br0">25347 9349 0,'35'0'94,"71"0"-78,176 53 15,177 35 0,-247-53 0,-36-35 1,-105 0-1,-54 0 0,1 0 0,35 18-15,17-1 0,36-17 15,-88 0 0,0 0 0,-1 0 63,1 0-63,-1 0-31,1 0 32,0 0-1</inkml:trace>
  <inkml:trace contextRef="#ctx0" brushRef="#br0" timeOffset="4170.03">24589 7514 0,'0'18'62,"0"405"-31,35-176 1,-35-229-1</inkml:trace>
  <inkml:trace contextRef="#ctx0" brushRef="#br0" timeOffset="4624.64">25188 7567 0,'0'35'47,"0"301"-16,0-195-15,-35 53-1,35-177 1</inkml:trace>
  <inkml:trace contextRef="#ctx0" brushRef="#br0" timeOffset="6703.08">26758 8184 0,'-17'71'63,"-107"229"-32,106-265-31,1-17 16,-1-1-1</inkml:trace>
  <inkml:trace contextRef="#ctx0" brushRef="#br0" timeOffset="8329.62">27852 7514 0,'-71'0'156,"54"0"-140,-1 88 109,36 177-94,35-71 0,-18-176 1,53-1-1,53-17 0,-123 0-31,88 0 31,-71 0 1,-35 71-17,0 52 32,0-70-31,0-35 15,-35-18 32,-1 0-32,-34 0 0,52 0-15,-17 0 15,17 0 0</inkml:trace>
</inkml:ink>
</file>

<file path=ppt/ink/ink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11-24T16:09:31.308"/>
    </inkml:context>
    <inkml:brush xml:id="br0">
      <inkml:brushProperty name="width" value="0.05292" units="cm"/>
      <inkml:brushProperty name="height" value="0.05292" units="cm"/>
      <inkml:brushProperty name="color" value="#FF0000"/>
    </inkml:brush>
  </inkml:definitions>
  <inkml:trace contextRef="#ctx0" brushRef="#br0">21890 10971 0,'35'0'204,"212"0"-173,-141 0 0,-88 0-15,17 0 62,176 36-47,-158-36-31,159 0 31,-53 0 1</inkml:trace>
  <inkml:trace contextRef="#ctx0" brushRef="#br0" timeOffset="132588.29">15699 14817 0</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11-25T10:14:20.145"/>
    </inkml:context>
    <inkml:brush xml:id="br0">
      <inkml:brushProperty name="width" value="0.05292" units="cm"/>
      <inkml:brushProperty name="height" value="0.05292" units="cm"/>
      <inkml:brushProperty name="color" value="#FF0000"/>
    </inkml:brush>
  </inkml:definitions>
  <inkml:trace contextRef="#ctx0" brushRef="#br0">4762 11606 0,'0'18'93,"-52"0"-77,-107 88 15,18 17 1,123-105-32,36-1 46,52 1-14,-52-18-32,0 0 31,34-88 0,-16 52-15,-19-16 15,-17 16-15,18 107 93,17 52-78,-17-105-31,17 17 32,-35-17-32,53-1 31,71 36 0,-89-35-31,0-18 31,0 0 1,-17-88-17</inkml:trace>
  <inkml:trace contextRef="#ctx0" brushRef="#br0" timeOffset="367.4">5168 11571 0,'0'-18'47,"88"18"-16,-17 0-16,-36 0 32,-17 0-47,0 0 32,-1 0-17</inkml:trace>
  <inkml:trace contextRef="#ctx0" brushRef="#br0" timeOffset="720.56">5203 11906 0,'89'18'78,"-36"-18"-78,105 0 31,-105-18 0</inkml:trace>
  <inkml:trace contextRef="#ctx0" brushRef="#br0" timeOffset="1382.38">6332 11112 0,'0'0'0,"0"-52"16,-17 34 0,-1 18-1,-70 70 16,53 1-15,-18 158 0,53-176-1,0 124 1,17-124 0,124 17 15,-88-52-31,-17-1 15,-19-17-15,1 18 16,-18 0-16,0-1 16,-18 54-1,1-53 1,-107 70 15,1-35-15,87-36-1,1 1 1,17-18 31,36-71-31,0 36-1,17 0-15</inkml:trace>
  <inkml:trace contextRef="#ctx0" brushRef="#br0" timeOffset="1927.63">6632 11624 0,'18'18'16,"-18"-1"-1,18 1 1,-1 17 93,36-35-77,-18 0-17,142-35 1,-54-53 15,-105 70-15,-1-17-16,36-36 15,-35 36 1,0 0-16,-1 17 16,-17 36 46</inkml:trace>
  <inkml:trace contextRef="#ctx0" brushRef="#br0" timeOffset="2546.12">7285 11748 0,'53'-36'47,"17"-52"-31,-17 17-16,71-105 31,-36 123-15,0 124 15,18 458 0,-71-423-15,-17 0-1,0-106 1,52 17 0,54-87-1,34-36 1,-140 88 15,-18 124 0,0-35-15,0-54 15,0-34 16</inkml:trace>
  <inkml:trace contextRef="#ctx0" brushRef="#br0" timeOffset="3040.25">8819 10936 0,'-17'0'47,"-18"0"-31,-195 141-1,160-35 1,-71 229-1,123 0 17,36-246-32,87 34 31,-87-105-15,35-18-1,-35 0 1,-1 0-1,1 0 1</inkml:trace>
  <inkml:trace contextRef="#ctx0" brushRef="#br0" timeOffset="3811.09">9172 11165 0,'-17'-17'94,"-1"17"-79,-17 0-15,-18 0 16,-18 0 0,54 0-16,-1 0 31,18 35 0,0-17-31,0 17 31,18-17-15,87 17 15,-69-17-15,105 105 15,-124-17 0,-17-71-15,-35 53 0,18-70-1,-54 70 1,53-70 0,-70 17 15,70-35-31</inkml:trace>
  <inkml:trace contextRef="#ctx0" brushRef="#br0" timeOffset="4192.12">9525 11748 0,'18'70'31,"-36"-35"-15,-53 89 15,54-107-31,17 1 31</inkml:trace>
  <inkml:trace contextRef="#ctx0" brushRef="#br0" timeOffset="4832.8">9772 11148 0,'0'0'31,"35"0"-31,53-18 31,-35 0-31,36 18 31,-54 0-15,35 89 15,-70-54-15,0 0 15,-17-17-31,-36 35 31,0 0-15,53 0 15,141-53 1,-70 0-32,123 0 31,-141 0 0</inkml:trace>
  <inkml:trace contextRef="#ctx0" brushRef="#br0" timeOffset="5427">10566 10918 0,'17'0'62,"1"0"-46,17 0-16,142 53 31,-72 53 1,-69-53-32,-1 159 31,-35-71-16,0-53-15,0-17 16,0-1-16,0-17 16,-53 53 15,-35-71 0,53-17-31,-177 17 31,159-17-15,0-1-16,18 1 0</inkml:trace>
  <inkml:trace contextRef="#ctx0" brushRef="#br0" timeOffset="9552.92">11130 11606 0,'124'-17'62,"193"-107"-46,-105 36-16,740-282 31,-52 35-15,758-71 15,-265 124 0,-1163 229-31,316-124 31,-422 124-31,-18 0 16,247-141 15,-300 142-31,88-37 31,-36 19 1,89-54-1,-105 71-15,158-88-1,-142 71 1,-69 17-1,246-124 17,-247 160-17,36-36 17,-54 53-1,54-18-16,-18 1-15,141-54 32,-18-52-1,-70 17 0,-18 0 0</inkml:trace>
  <inkml:trace contextRef="#ctx0" brushRef="#br0" timeOffset="10241.75">19685 7726 0,'53'0'109,"529"0"-78,-406 0-31,248 70 32,-371-52-32,-18-18 31,-35 18 31,0 52-46,-35-17-16,-371 247 31,159-124 0,229-158-31</inkml:trace>
  <inkml:trace contextRef="#ctx0" brushRef="#br0" timeOffset="11960.43">4427 13794 0,'0'0'0,"-35"-18"16,-35-35 15,-124 88 0,-89 212 1,230-141-17,36-53 16,34-35 1,195-36-17,176-141 17,-229 36-17,-106 88-15,-18-1 31,0 124 16,36 248-15,-36-213-32,18 106 31,-35-193 0,17-142 0,36 18-15</inkml:trace>
  <inkml:trace contextRef="#ctx0" brushRef="#br0" timeOffset="12288.52">5345 13917 0,'0'-18'31,"88"18"0,-18 0-31,213 0 32,-160 0-17,-70 0 16</inkml:trace>
  <inkml:trace contextRef="#ctx0" brushRef="#br0" timeOffset="12680.03">5274 14482 0,'18'0'63,"193"-89"-32,-122 36-15,69-35 15,-70 35-15</inkml:trace>
  <inkml:trace contextRef="#ctx0" brushRef="#br0" timeOffset="13334.83">7267 13018 0,'0'0'31,"0"-18"1,-17 18-32,-160 0 31,71 53-15,-35 317 15,141-229-16,53 18 17,0-88-17,-18-18-15,18 35 0,0 70 32,-18 54-1,-35-194-31,0 17 15,-141 71 17,-176-18-1,158-70 0,159-54 0,194-140 1</inkml:trace>
  <inkml:trace contextRef="#ctx0" brushRef="#br0" timeOffset="13713.18">7761 13723 0,'18'35'31,"-18"36"-31,17 123 31,-17-159-31,36 36 31,-36-54-15,211-70 15,-52-88-15,17-194 15,-140 229 0</inkml:trace>
  <inkml:trace contextRef="#ctx0" brushRef="#br0" timeOffset="14318.34">8537 14041 0,'141'-142'63,"230"-193"-32,-36 124 0,-317 193-15,34 71 15,54 441 0,-88-441-31,0-18 16,87-35 31,231-106-32,-178 141 32,-122 177-31,-19-177 15,1-88 16,17 1-31,-17-1-16</inkml:trace>
  <inkml:trace contextRef="#ctx0" brushRef="#br0" timeOffset="14730.1">10636 12912 0,'0'-18'31,"-53"89"32,36 299-32,105-88-15,-35-229-1,158 88 1,-158-105-1,18-19 17,-36-17-1,36-88-15</inkml:trace>
  <inkml:trace contextRef="#ctx0" brushRef="#br0" timeOffset="15506.37">11359 12859 0,'-88'-53'94,"18"53"-63,52 0-31,-53 17 31,71 1-31,-17-18 0,17 18 16,0 17 0,0 18-1,106 176 16,0-52-15,-89-160 15,18-17 16,1 18-31,17 17-1,-36-17 17,-17 35-1,-70 0 16,34-36-32</inkml:trace>
  <inkml:trace contextRef="#ctx0" brushRef="#br0" timeOffset="15834.18">11695 13494 0,'0'0'16</inkml:trace>
  <inkml:trace contextRef="#ctx0" brushRef="#br0" timeOffset="16367.44">11818 13053 0,'0'-18'31,"53"1"-15,70 17 15,-70 0-15,106 176 15,-159-35 0,-70-35-15,-19 105 15,54-122 0,88-89 16,53-36-31,-53-17 15</inkml:trace>
  <inkml:trace contextRef="#ctx0" brushRef="#br0" timeOffset="16705.08">12400 13617 0,'18'0'47,"-18"18"-31,0 17 15,-36 18-15,-34 0-1,-1 0 1,36-18 0</inkml:trace>
  <inkml:trace contextRef="#ctx0" brushRef="#br0" timeOffset="17263.95">12700 12929 0,'35'0'31,"142"0"0,-160 0-31,36 71 32,0-1-17,-53-34-15,0-19 16,18 89 0,-18-35-1,-18-18-15,1-18 0,-19 106 31,36-106-15,0 1-16,0-19 16,0 18-1,71-35 1,-18-88 15,-18 53-15</inkml:trace>
  <inkml:trace contextRef="#ctx0" brushRef="#br0" timeOffset="17533.34">13388 13441 0</inkml:trace>
  <inkml:trace contextRef="#ctx0" brushRef="#br0" timeOffset="18021.39">13600 12859 0,'0'0'0,"35"0"16,106 17-1,-18 1 16,-87 0-15,-1 17 0,-35-17 15,0 35-15,0 17-16,-71 106 15,71-87 16,0-72-15,53 54 0,0-54-1,141-17 1,-123 0 0,17-35-1,-70 35 1</inkml:trace>
  <inkml:trace contextRef="#ctx0" brushRef="#br0" timeOffset="18633.84">14076 12118 0,'194'106'63,"141"211"-47,-264-211-1,123 247 1,-159-283-1,0 36 17,-35-70-32,0 122 15,0 142 17,-106-141-1,-70 0 16,123-18-16,0-106-15,18-35 15</inkml:trace>
  <inkml:trace contextRef="#ctx0" brushRef="#br0" timeOffset="21397.46">15187 13317 0,'18'0'78,"176"-176"-47,70-177 1,-123 194-17,106-123 16,-70 106 1,-107 105-32,124-52 15,-141 70 1,141-35 15,-123 52-31,88-16 16,140-72 31,-228 89-47,211-53 15,283-54 17,-71 37-1,-353 69-16,300-52 1,-318 70 0,-35 1-16,18-18 15,141-1 17,-194 19-32,141-36 15,-123 53 1,140-53-1,-158 35 1,88-17 15,-88 17-31,53-35 16,-71 53 0,18-17-1,-17-1 16,-19 0 32,89-87-32,-71 69 0,-35 19-15</inkml:trace>
  <inkml:trace contextRef="#ctx0" brushRef="#br0" timeOffset="22586.01">20585 10513 0,'17'-18'31,"160"1"1,17 17-1,-89 17 0,-87 1-31,53-1 31,-54-17 1,-17 53 61,-35 71-61,-71 35-1,89-89-16,-19-35 17</inkml:trace>
</inkml:ink>
</file>

<file path=ppt/ink/ink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11-25T10:15:59.561"/>
    </inkml:context>
    <inkml:brush xml:id="br0">
      <inkml:brushProperty name="width" value="0.05292" units="cm"/>
      <inkml:brushProperty name="height" value="0.05292" units="cm"/>
      <inkml:brushProperty name="color" value="#FF0000"/>
    </inkml:brush>
  </inkml:definitions>
  <inkml:trace contextRef="#ctx0" brushRef="#br0">23266 6826 0,'53'-35'109,"35"17"-93,18 1 15,-71 17-31,-17 0 15,70 0 1,-53 0 0,53 17-1,0 19 32,-70-36-47,0 0 16,-1 0 93,72 0-78,-54 0-15,35 0 0,-52 0-1,35 0 1,-35 0 0,-1-18-1</inkml:trace>
  <inkml:trace contextRef="#ctx0" brushRef="#br0" timeOffset="973.33">23442 10037 0,'53'0'94,"229"0"-78,-229 0-1,124 0 16,-107 17-31,124 36 32,-123-53-32,87 35 31,54-35 0,-177 0-15</inkml:trace>
</inkml:ink>
</file>

<file path=ppt/ink/ink1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11-25T10:17:46.750"/>
    </inkml:context>
    <inkml:brush xml:id="br0">
      <inkml:brushProperty name="width" value="0.05292" units="cm"/>
      <inkml:brushProperty name="height" value="0.05292" units="cm"/>
      <inkml:brushProperty name="color" value="#FF0000"/>
    </inkml:brush>
  </inkml:definitions>
  <inkml:trace contextRef="#ctx0" brushRef="#br0">1817 13423 0,'53'-35'140,"123"0"-124,389 17 15,-283 18-15,159 0 15,-300 0-15,-35 0 15,-71 0-15,-17 0 15</inkml:trace>
  <inkml:trace contextRef="#ctx0" brushRef="#br0" timeOffset="-165706.95">21590 6826 0,'18'0'125,"52"0"-109,-52 0-16,52-17 31,-52 17-15,0 0 15,-1 0 0,1-18 0,17 0 1,-17 18 30,123 0-31,-70 0-15,34 0 0,19 0 15,-107 0-15,19 18-1,34-18 16,-34 18-31,52-1 32,18 1-1,-71-18-31,18 0 31,106 0 0,-124 0-31,18 0 32,-36 0-1,36 0 391,71 0-391,-107 0-15,-17-18 906,18-17-907</inkml:trace>
  <inkml:trace contextRef="#ctx0" brushRef="#br0" timeOffset="-136573.21">23107 6632 0,'18'18'47,"-1"0"-31,71 52-1,-52-52 1,-1 17 0,-17-17-1,35 70 1,-36-71 0,54 54-1,-18 35 16,-36-106-15,1 17 0,-18 1-16</inkml:trace>
  <inkml:trace contextRef="#ctx0" brushRef="#br0" timeOffset="-135949.09">23671 6897 0,'18'53'16,"0"0"-1,17 52 1,18-16 15,-53-72-15,17 1 0,-52-18 62,0 18-63,-53-18 1,35 0 15,35 17 0,1-17 1,-19 0-17,-34 35 1,34-35 0,1 0-1</inkml:trace>
  <inkml:trace contextRef="#ctx0" brushRef="#br0" timeOffset="-134770.25">23178 7161 0,'35'0'31,"-18"-17"-15,36-19 0,-17 19-1,87-54 1,-70 36 0,106-36-1,-106 71 1,141-105-1,-124 105 1,71-71 0,18 18-1,-124 36 1,-17-1 15</inkml:trace>
  <inkml:trace contextRef="#ctx0" brushRef="#br0" timeOffset="-134037.62">23760 6685 0,'0'-17'31,"52"-1"0,-16 18-31,34 0 32,-34 0-32,140 18 31,-123-1-31,35 1 31,-35-18-31,-35 0 16,-1 0 15,1 17 31,-53 72-15,-36-19-15,53-70-32,1 18 31</inkml:trace>
  <inkml:trace contextRef="#ctx0" brushRef="#br0" timeOffset="-103252.77">26229 9190 0,'71'0'94,"52"0"-79,36 0 1,35 0 0,282 0 15,89 0 0,-72 0 0,-52 0 1,-370 0-17,194 0 17,-248 0-17,160 0 16,-125 0-31,-16 0 16,70 0 0,-71 0-16,35 0 31,19-18 0,-54 18 235,18-17-251,0-1 17,0 18-17,-18 0 1,-17-18 0,34 18 15,-34-17-16</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11-24T15:50:50.809"/>
    </inkml:context>
    <inkml:brush xml:id="br0">
      <inkml:brushProperty name="width" value="0.05292" units="cm"/>
      <inkml:brushProperty name="height" value="0.05292" units="cm"/>
      <inkml:brushProperty name="color" value="#FF0000"/>
    </inkml:brush>
  </inkml:definitions>
  <inkml:trace contextRef="#ctx0" brushRef="#br0">16492 14376 0,'71'0'203,"246"0"-172,-34 0 1,-178 0-17,37 0 16,-37 0 1,-34 0-1,17-18 0,0 18 0,18 0 1,159 35-1,-124 1-15,-35-19 15,-89-17 0,-17-17 188,0-19-204,0 1-15,-35-124 32,-18-70-1,36 158-31,-19-123 31,36 124-31,-35-107 31,0 36 1,35 124-1,-18-1 203,-141 18-218,18 0-16,-388 0 31,176 0-15,230 0-16,-36 0 31,141 0-15,1 0 109,-19 0-110,1 0 17,-18 0-1,18 0-31,0 0 31,-18 18 0,18-18 1,17 88 155,18 35-156,0 54-15,0-1 0,0 124 15,0-106 0,0-106-15,0 0-1,0-52 17</inkml:trace>
</inkml:ink>
</file>

<file path=ppt/ink/ink2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11-25T10:17:52.344"/>
    </inkml:context>
    <inkml:brush xml:id="br0">
      <inkml:brushProperty name="width" value="0.05292" units="cm"/>
      <inkml:brushProperty name="height" value="0.05292" units="cm"/>
      <inkml:brushProperty name="color" value="#FF0000"/>
    </inkml:brush>
  </inkml:definitions>
  <inkml:trace contextRef="#ctx0" brushRef="#br0">18997 8114 0,'18'0'78,"70"0"-62,35 0-16,283-88 31,-36 17 0,-334 54-31,-19 17 31,36-18 1,18 18-1</inkml:trace>
</inkml:ink>
</file>

<file path=ppt/ink/ink2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11-25T10:24:09.917"/>
    </inkml:context>
    <inkml:brush xml:id="br0">
      <inkml:brushProperty name="width" value="0.05292" units="cm"/>
      <inkml:brushProperty name="height" value="0.05292" units="cm"/>
      <inkml:brushProperty name="color" value="#FF0000"/>
    </inkml:brush>
  </inkml:definitions>
  <inkml:trace contextRef="#ctx0" brushRef="#br0">26405 8731 0,'-176'-35'156,"-759"-71"-125,-35 106 0,388 0 1,423 0-1,89 0-16,52 0-15,-53 0 32,19 0-17,52 18-15,-71-18 32,53 0-32,-176 0 31,53 0-16,-70 0 17,69 0-1,-52 0 0,18 35 0,141-35 1,-1 106 124,36 106-125,0 17 0,18-35 1,35 0-1,-35-88-15,-1 264 15,-52 177 0,-71-18 0,53-176-15,18-212-16,0 106 31,35-176 0,0-54 391,-18 124-390,71-123 202,529-18-203,141 0 0,-264 0 1,-177 0-1,283-71 0,-424 54-31,141-36 16,-159 18-1,-34 17-15,-19 0 0,-17 1 16,70-1 15,-70 18-31,124 0 32,-107 0-32,19 0 15,263-35 1,-140-1 15,-53 36 16,-89 0-47,107 0 16,-142 0-1,106 0 1,-88 0-1,70 0 1,-87 0 0,-1 0 15,36-123 78,-19-195-62,37-458-16,-89 106 1,0 423-32,-177-229 15,107 335 1,-1 17 0,-52-70-1,87 194 157,-105 36-156,-141 16 15,212-52-15,-177 0-1,194 0 1,-71 0-1,107 0 1,-1 0 0</inkml:trace>
  <inkml:trace contextRef="#ctx0" brushRef="#br0" timeOffset="1134.83">21396 7091 0,'-53'70'31,"18"71"-15,17-35 15,18-88-15</inkml:trace>
  <inkml:trace contextRef="#ctx0" brushRef="#br0" timeOffset="1429.06">21308 7197 0,'53'35'31,"0"35"-31,-18-17 0,106 124 31,-106-160 0</inkml:trace>
  <inkml:trace contextRef="#ctx0" brushRef="#br0" timeOffset="1696.15">21661 7514 0,'17'71'16,"1"-18"-1,-1 17-15,19 89 31,-36-124-15,0-17-16</inkml:trace>
  <inkml:trace contextRef="#ctx0" brushRef="#br0" timeOffset="2351.79">21255 7990 0,'53'18'32,"-36"17"-17,1-35-15,35 36 16,35 17 15,-53-53 0,-17-18-15,70-106 15,-88 107-15,0 123 31,0-1-32,0 72 17,0-107-17,0-52-15,-17 17 31,17-17 1</inkml:trace>
  <inkml:trace contextRef="#ctx0" brushRef="#br0" timeOffset="2708.7">21890 8290 0,'0'36'31,"0"34"-15,-35 71 15,35-88-15</inkml:trace>
</inkml:ink>
</file>

<file path=ppt/ink/ink2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11-25T10:25:12.939"/>
    </inkml:context>
    <inkml:brush xml:id="br0">
      <inkml:brushProperty name="width" value="0.05292" units="cm"/>
      <inkml:brushProperty name="height" value="0.05292" units="cm"/>
      <inkml:brushProperty name="color" value="#FF0000"/>
    </inkml:brush>
  </inkml:definitions>
  <inkml:trace contextRef="#ctx0" brushRef="#br0">25594 9437 0,'35'-35'94,"106"-1"-63,-52 36-15,-19 0 0,-35 0 15</inkml:trace>
  <inkml:trace contextRef="#ctx0" brushRef="#br0" timeOffset="767.19">25823 8802 0,'0'53'47,"0"88"-31,0-53-1,0 141 1,0-88 15,0-123-15</inkml:trace>
  <inkml:trace contextRef="#ctx0" brushRef="#br0" timeOffset="1607.25">25806 8819 0,'-36'0'63,"-87"124"-32,70-71 0,53-36-15</inkml:trace>
</inkml:ink>
</file>

<file path=ppt/ink/ink2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11-25T10:25:28.929"/>
    </inkml:context>
    <inkml:brush xml:id="br0">
      <inkml:brushProperty name="width" value="0.05292" units="cm"/>
      <inkml:brushProperty name="height" value="0.05292" units="cm"/>
      <inkml:brushProperty name="color" value="#FF0000"/>
    </inkml:brush>
  </inkml:definitions>
  <inkml:trace contextRef="#ctx0" brushRef="#br0">16369 9208 0,'35'0'109,"159"0"-77,-123 0-32,158 0 31,-105-18-15,105 18-1,194 0 16,36 0 1,-89 0-1,-141 0 0,-158 0-31,123 0 31,-70 0-15,-54 0-16,107-18 31,-72 1 1,-69-1-32,17 0 31,17 18 0,-52 0 0,-1-17 141,-34-54-141,-1 71-31,0-53 32,18 0-17,0 18-15,0-88 32,0 34-17,-17 19-15,-1-1 31,1 54 188,-19 17-203,-105-18-1,-212 18 17,230 0-17,-212 0 1,88 0 15,35 0-15,0 0 15,18 0-15,-35 0 15,211 0-15,1 0-16,-36 0 15,35 0 1,-88-18-1,-70 18 17,17 0-1,54-17 0,34 17 0,18 0-31,-106-53 32,124 53-17,0 0-15,-1 0 16,19 0 0,-1 17 155,18 89-139,0-71-17,0 36 1,0-53 0,0-1 15,0 1 0,0 88 0,0-53-31,0 53 32,0-54-17,0 19 16,0-36-15,0 1 15,0-19 1</inkml:trace>
  <inkml:trace contextRef="#ctx0" brushRef="#br0" timeOffset="8271.54">15628 8625 0,'-70'0'156,"-1"0"-125,36 0 0,17 0 141,-176 0-140,176 0-32,-17 0 31,35 36 234,0 158-233,18-106-32,-1-35 15,1 53 17,0-106 639,123 17-639,-71-17-17,19 0 17,-19 0 186,-35-17-186,-17-19 218,0-105-219,-18 106-31,0-88 31,0 70-15,0 17-16,0 19 31</inkml:trace>
</inkml:ink>
</file>

<file path=ppt/ink/ink2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11-25T10:25:55.264"/>
    </inkml:context>
    <inkml:brush xml:id="br0">
      <inkml:brushProperty name="width" value="0.05292" units="cm"/>
      <inkml:brushProperty name="height" value="0.05292" units="cm"/>
      <inkml:brushProperty name="color" value="#FF0000"/>
    </inkml:brush>
  </inkml:definitions>
  <inkml:trace contextRef="#ctx0" brushRef="#br0">18239 12488 0,'35'-17'32,"124"-248"-1,-71 159-31,318-335 31,-89 106-15,-158 159-16,352-300 31,-370 370-31,18-18 16,70-70-1,-105 106-15,-53 17 16,158-158 15,-194 141 0</inkml:trace>
  <inkml:trace contextRef="#ctx0" brushRef="#br0" timeOffset="745.01">20602 9525 0,'0'-18'63,"124"-70"-32,-71 71-31,123-54 31,-141 71-15,36-35 0,-54 35 62,1 53-63,70 335 17,-17-106-1,-54-212 0,1-52 0</inkml:trace>
</inkml:ink>
</file>

<file path=ppt/ink/ink2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11-25T10:26:41.282"/>
    </inkml:context>
    <inkml:brush xml:id="br0">
      <inkml:brushProperty name="width" value="0.05292" units="cm"/>
      <inkml:brushProperty name="height" value="0.05292" units="cm"/>
      <inkml:brushProperty name="color" value="#FF0000"/>
    </inkml:brush>
  </inkml:definitions>
  <inkml:trace contextRef="#ctx0" brushRef="#br0">18098 10566 0,'0'0'16,"105"-36"46,424-369-31,-52 140-15,281-193 15,-334 175 0,228-105 1,-511 300-32,194-106 31,-282 159 0</inkml:trace>
  <inkml:trace contextRef="#ctx0" brushRef="#br0" timeOffset="551.93">21325 7973 0,'0'-18'62,"371"36"-31,-230-1-31,35 19 16,230 34 0,-353-70 30,-53 18-14,-71 52-17,36-34 1,-71 70 0,71-71-1,17 0-15,-17 18 16,17-18 15</inkml:trace>
  <inkml:trace contextRef="#ctx0" brushRef="#br0" timeOffset="1896.04">18256 12682 0,'53'-17'47,"88"-36"-31,424-177 0,-336 107-1,600-371 1,-582 353-1,388-353 1,-459 353 0,283-229-1,-106-18 17,-283 317-17,54-70 1,-107 106-1,54-1 1,-53-17 15,-1 18-15,19 17-16,16-52 16,19 17-16,70-53 31,-123 89-16,-1-19 1</inkml:trace>
  <inkml:trace contextRef="#ctx0" brushRef="#br0" timeOffset="2840.31">22207 9278 0,'141'-53'63,"424"-35"-16,-142 88-32,-299 0-15,87 0 32,-193 0-1,0 0 16,-18 18-32,-53 70 1,35-35 0,-88 141-1,-88 106 16,159-230-15,-53 54 0,70-71-1,1-36 1,-1 54 0,0-54-1</inkml:trace>
  <inkml:trace contextRef="#ctx0" brushRef="#br0" timeOffset="6855.81">23618 6174 0,'53'0'109,"53"17"-93,-18 54 15,-70-36 1,-18 0-1,0 71 0,0-71-31,0-17 16,0 53 15,0-36-15,-18 0 15,18 1 0,53-36 94,88 0-94,-88 0-31,71 0 32</inkml:trace>
</inkml:ink>
</file>

<file path=ppt/ink/ink2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11-25T10:27:47.879"/>
    </inkml:context>
    <inkml:brush xml:id="br0">
      <inkml:brushProperty name="width" value="0.05292" units="cm"/>
      <inkml:brushProperty name="height" value="0.05292" units="cm"/>
      <inkml:brushProperty name="color" value="#FF0000"/>
    </inkml:brush>
  </inkml:definitions>
  <inkml:trace contextRef="#ctx0" brushRef="#br0">29898 5027 0,'-106'-18'78,"-353"-52"-47,230 52-31,-371-17 31,265 35 0,300 0-31,-36 0 32,-70 0-17,-176 0 32,17-18-16,282 18-31,1 0 16,-19 53 187,36 18-187,-35 246-1,18-176 1,17-17 0,0 211-1,0 388 1,0-88 15,0-441-15,0 353-1,17-388 1,18 176 0,-35-282-1,0 106 1,0-106 0,0 88-1,0-71 1,18 248-1,17-124 1,71 229 15,-18 0 1,-70-281-17,17-1-15,-17 17 16,70 195-1,-70-247 1,-18-53-16,35 159 16,-35-142-1,35 265 1,1-141 0,-19-88-1,1 106 1,-18-142-1,0 213 1,0-195 0,0 159-1,0-177 1,0 54 0,0-18-1,0-71 1,0 18-16,0-36 15,0 54 1,0-53 15,0-1-15,88 18 125,71-35-126,1023 0 16,-953 0-15,406 0 0,-194 0 15,-388 0-15,-18 0-16,-17 0 15,88 0 1,-36 0-1,89-35 1,17-35 15,-158 70-15,0-36-16,-1 36 16,1-17-1,-18-19 16,0-69-15,35-336 0,-35 229-1,0-511 1,0 458 0,-141-546-1,106 529 1,-36-530-1,71 583 1,-88-477 0,53 512-1,-71-352 1,0-54 15,0 176-15,89 195-16,-19-300 31,36 423-15,0-88-1,0 106 1,0 53 0,0-71-1,0-35 16,0 0 1,0 105-17,0-34 1,0 17-16,0 35 16,0 1-1,0-19-15,0-70 31,0 36 1,0 52-17,-35 18 63,-230 0-46,142 0-17,-265 0 1,264 0 0,-123 0-1,212 0 1,0 0 15</inkml:trace>
</inkml:ink>
</file>

<file path=ppt/ink/ink2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11-25T10:28:32.595"/>
    </inkml:context>
    <inkml:brush xml:id="br0">
      <inkml:brushProperty name="width" value="0.05292" units="cm"/>
      <inkml:brushProperty name="height" value="0.05292" units="cm"/>
      <inkml:brushProperty name="color" value="#FF0000"/>
    </inkml:brush>
  </inkml:definitions>
  <inkml:trace contextRef="#ctx0" brushRef="#br0">24377 7990 0,'18'0'78,"176"71"-47,-89-18-31,319 70 32,-89-87-17,141-36 16,-335 0-15,141 0 15,230 0 1,-36 0-1,-158 0 0,-177 0-15,-53 0-1,18-18 17,0-17-1,-53 17-16,282-35 17,-194 53-1,53 0 0,-106-17-31,0-1 16,53-17-1,18 17 17,-53 18-1,-53 0 0,-35 0 204,35-53-220,-1 53 1,107-18-1,-106 1-15,0-1 32,-35 18-1</inkml:trace>
  <inkml:trace contextRef="#ctx0" brushRef="#br0" timeOffset="9926.39">26282 7320 0,'-71'-18'157,"18"1"-142,-123 17 1,-36 0 15,177 0-15,18 0-1,-1 0 126,-141 0-125,106 0-1,-70 0 1,105 0 31,18 70 109,0-17-140,0 106-1,0-124 1,35 106-1,-35-123 1,0 0 15,18 70 32,-18-70-48,0 87 1,0-69-16,0 87 31,18-70 1,282-35 124,-177-18-141,283-18 1,-336 18 0,107 0-1,-142 0 1,0 0 0,18 0-1,-18 0-15,89 0 16,-1 0 15,-87 0-15,-19 0 15,1-35 281,0-36-296,17-123 0,-18 106-1,1-106 1,0 141 0,35-53-1,-53 89 1,35-1-1,-35-17 110,0-1-125,-18-17 94,-35-70-63,0 52-15,-88 89 125,53 0-126,-141 35 17,158-36-32,-88 36 15,18 0 1,53-18 15,71-35-15,-1 0-1,0 0 1,1 18 15</inkml:trace>
  <inkml:trace contextRef="#ctx0" brushRef="#br0" timeOffset="21374.03">29510 7355 0,'0'-17'63,"-53"-1"-32,0 18-16,0-18-15,-17 1 16,-195-36 0,177 35-16,-142-17 31,195 35-15,-124 0 15,124 0-16,18 0 1,-1 18 172,0 35-173,1 105 1,-19-52-1,-17 123 17,18-52-1,35-1 0,0-105-15,0-36-1,0 0 1,88-17 156,424-124-141,-371 89-15,318-72-1,-336 54 1,124-18 0,-194 36-1,35 17 1,-70-18 0,35 18 15,-36-18 0,-17-105 188,0 17-204,0 53 1,0-70 0,0 87-1,0-17 1,-35 36 218,-159 17-218,71 0-16,17 0 16,-335-18 15,388 0-31,18 18 31,17 0 0</inkml:trace>
</inkml:ink>
</file>

<file path=ppt/ink/ink2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11-25T10:30:21.091"/>
    </inkml:context>
    <inkml:brush xml:id="br0">
      <inkml:brushProperty name="width" value="0.05292" units="cm"/>
      <inkml:brushProperty name="height" value="0.05292" units="cm"/>
      <inkml:brushProperty name="color" value="#FF0000"/>
    </inkml:brush>
  </inkml:definitions>
  <inkml:trace contextRef="#ctx0" brushRef="#br0">17180 6138 0,'88'0'110,"124"71"-95,-88-18-15,-1 0 16,177 70 0,194 1 15,-53-36 0,-353-88-31,18 18 16,300 70 15,-1 0 0,124 18 1,-52-18-1,-336-70-16,-18-18 17,265 52-1,-282-34-15,35 0 15</inkml:trace>
  <inkml:trace contextRef="#ctx0" brushRef="#br0" timeOffset="858.38">22102 6985 0,'70'71'141,"177"140"-110,-194-176-31,0 18 16,17 0-1,-52-17-15,0-19 16,-18 19 93,-124 34-77,-35 1-1,142-54 0</inkml:trace>
  <inkml:trace contextRef="#ctx0" brushRef="#br0" timeOffset="2560.08">17692 10319 0,'53'0'94,"1040"-141"-63,-881 141-15,635 0 15,-671-36-31,212-34 31,106-1 0,-371 18-31,1 53 16,352-158 15,106-19 1,-247 107-17,353-107 16,-353 54-15,230-89 15,193-88 1,-599 247-32,335-88 31,-300 71-16,-106 34-15,89-17 32,-160 36-32,1-1 31,0 18-31,17-17 16,0-19-1,0 19 1,142-54-1,-89 36 1,35-53 0,-87 70-1,34-35 1,-34 35 0,34-17-1,-35 18 1,-17-1-1</inkml:trace>
  <inkml:trace contextRef="#ctx0" brushRef="#br0" timeOffset="3454.31">26529 7514 0,'35'-17'63,"124"17"-32,17 0 0,-123 0-15,-17 0-16,-1 0 16,18 0-1,-36 0 110,-17 17-109,0 71 0,-17 124 15,-19 35 0,1-53 16,18-88-31,-1-71-1,18 0 1</inkml:trace>
</inkml:ink>
</file>

<file path=ppt/ink/ink2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11-25T10:30:50.858"/>
    </inkml:context>
    <inkml:brush xml:id="br0">
      <inkml:brushProperty name="width" value="0.05292" units="cm"/>
      <inkml:brushProperty name="height" value="0.05292" units="cm"/>
      <inkml:brushProperty name="color" value="#FF0000"/>
    </inkml:brush>
  </inkml:definitions>
  <inkml:trace contextRef="#ctx0" brushRef="#br0">20338 9437 0,'53'0'93,"52"0"-77,178 0 15,-213 0-15,124 0-1,53 0 1,35 0 0,18 35-1,-159-17 1,247 52 0,-282-34-16,141 16 31,35-16 0,-211-36-31,88 0 31,17 0 1,-158 0-17,17-18 1,18 0-1,-35 1 17,-18-18-1,0-1-15,0-17-1,-18-52 1,0 52-16,-17-71 31,17 89-15,18 17-16,0 1 15,0-1-15,-17 0 78,-19-35-62,19 36 0,-18-54-1,35 54 1,-18-1 0,0 0-1,18 1 1,-53 17 15,18 0-15,17 0-1,-34 0 1,-1 0-16,-18 0 16,-264 0-1,-194-71 16,370 53-15,-211 18 0,281 0-1,19 0-15,-36 0 16,53 0-16,-123 0 31,123 0-15,-71 0-1,89 0 1,-18 0-16,0 0 16,36 0-1,-19 0 1,19 0 0,-89 0-1,53 0 1,-53 0-1,53 0 32,35 0-31,1 0 0,-1 0-16,1 0 93,-36 0-77,35 0 15,-17 36 157,35-1-173,-18-17-15,-17 140 32,17-87-17,18-53 1,-35 105-1,17-17 17,18-53-1</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11-24T15:51:08.877"/>
    </inkml:context>
    <inkml:brush xml:id="br0">
      <inkml:brushProperty name="width" value="0.05292" units="cm"/>
      <inkml:brushProperty name="height" value="0.05292" units="cm"/>
      <inkml:brushProperty name="color" value="#FF0000"/>
    </inkml:brush>
  </inkml:definitions>
  <inkml:trace contextRef="#ctx0" brushRef="#br0">26635 9384 0,'194'-18'234,"-88"1"-218,-53 17-1,105-53 1,-105 35-16,141-35 31,-141 18-15,53 17-1,-53 1-15,17-19 32,1 1-1,-53 17 0,17 18 0,-17 0 1,34 0-1,72 0 0,-18-35-15,35 17 15,-35-34 0,-89 52-31,1 0 16,-18-18 15,18 18-31</inkml:trace>
</inkml:ink>
</file>

<file path=ppt/ink/ink3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11-25T10:31:15.706"/>
    </inkml:context>
    <inkml:brush xml:id="br0">
      <inkml:brushProperty name="width" value="0.05292" units="cm"/>
      <inkml:brushProperty name="height" value="0.05292" units="cm"/>
      <inkml:brushProperty name="color" value="#FF0000"/>
    </inkml:brush>
  </inkml:definitions>
  <inkml:trace contextRef="#ctx0" brushRef="#br0">22154 8767 0,'300'17'188,"-159"-17"-173,18 0 1,423 0 0,-511 0 15</inkml:trace>
</inkml:ink>
</file>

<file path=ppt/ink/ink3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11-25T10:34:35.012"/>
    </inkml:context>
    <inkml:brush xml:id="br0">
      <inkml:brushProperty name="width" value="0.05292" units="cm"/>
      <inkml:brushProperty name="height" value="0.05292" units="cm"/>
      <inkml:brushProperty name="color" value="#FF0000"/>
    </inkml:brush>
  </inkml:definitions>
  <inkml:trace contextRef="#ctx0" brushRef="#br0">18062 13176 0,'18'-17'78,"440"17"-47,301 0 1,-406 0-17,176 0 16,-247 0-15,247 0 15,-370 0-15,35 0 15,-123 0 0,-54 0-31,54-18 32,-18 0-1,-36 1-31,19-54 78,105-211-47,-53 88 1,-70 159-1,-1 17 0,-17-53 0,0 54-31,0-1 16,0-52 15,0 52 47,-106 36-62,-282 52 15,159-35-15,-177-17 15,177-18-15,-106-53 15,123 35-15,71 18-16,-229 0 31,-107-17 0,266-1 0,105 18 1,88 0-32,1 0 31,-36 0 63,17 18-79,1-1-15,-88-17 31,-1 0 1,107 0-1,-1 212 94,-17 194-78,17-265-16,18-123-31,0-1 31</inkml:trace>
</inkml:ink>
</file>

<file path=ppt/ink/ink3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11-25T10:34:54.955"/>
    </inkml:context>
    <inkml:brush xml:id="br0">
      <inkml:brushProperty name="width" value="0.05292" units="cm"/>
      <inkml:brushProperty name="height" value="0.05292" units="cm"/>
      <inkml:brushProperty name="color" value="#FF0000"/>
    </inkml:brush>
  </inkml:definitions>
  <inkml:trace contextRef="#ctx0" brushRef="#br0">24130 10213 0,'0'0'16,"176"0"0,-140 0-1,87 0 1,-88 0-1,1 0-15,17-18 16,-36 18 0,54-35-1,-1 17 17,-34 18-17,17-17 1,52-19-1,-52 36 17,-247 18 218,71 17-235,-301-17 1,283-18 0,-88 0-1,176 0 16,35 0 16,-158 0-15,-53 0 14,105 0-14,71 0-17,-52 0 17,16 0-1,36 0 0,71 0 110</inkml:trace>
  <inkml:trace contextRef="#ctx0" brushRef="#br0" timeOffset="3525.87">20179 9454 0,'-18'-17'328,"159"17"-312,-52 0-1,228 0 17,-246 0-32,70 0 31,-124 0-31,1 0 31,17 0 0,-17 0-31,70 0 32,0 0-1,-52 0-31,-1 0 31,71 0 0,52 0 1,-52 0-1,-88 17-15,70-17 15,-70 0-16,-1 0-15,72 0 32,-36 0-17,-36 0-15,36 0 32,35 0-1,-52 0-31,52 0 31,-53 0-31,0 0 31</inkml:trace>
  <inkml:trace contextRef="#ctx0" brushRef="#br0" timeOffset="5150.16">28646 10248 0,'35'-35'78,"35"35"-63,283 0 1,88 0 15,-300 0-15,-35 0-16,-18 0 15,36 0 1,-71-18 0,35-17-1,-53 35 1,18 0-16,53-35 16,-53 17-1,88 0 1,-123 18-1,52-17 1</inkml:trace>
</inkml:ink>
</file>

<file path=ppt/ink/ink3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11-25T10:35:39.887"/>
    </inkml:context>
    <inkml:brush xml:id="br0">
      <inkml:brushProperty name="width" value="0.05292" units="cm"/>
      <inkml:brushProperty name="height" value="0.05292" units="cm"/>
      <inkml:brushProperty name="color" value="#FF0000"/>
    </inkml:brush>
  </inkml:definitions>
  <inkml:trace contextRef="#ctx0" brushRef="#br0">25382 6579 0,'71'18'125,"88"-18"-109,264 0 15,-247 0 0,-158 0-15,53 0 0,105 0 15,-35 0-15,71 0 15,-195 0-16,-17-53 173,-17-123-157,-1 123-31,-17-106 31,17 141-31,1-17 32,17 17-1,-18-17 125,0 35-140,-17-18-16,-106-17 31,-71 35 0,159 0-15,-17 0 0,34 0-16,-69 0 31,-19-17 0,54-1 0,17 18 1,35 0-17,-17 0 1,17 0-1,-17 0 1,17 0 0,-17 0-1,0 0 17,17 0-17,0 0-15,-17 0 47,0 0-16,17 18-31,1-1 47,17 1 47,-18 70-63,18-70-15,0 35-1,0-18 17,0-17-17,0-1 1,0 1 0,0-1-16,0 36 31,0-35-16,0 0 79,-18 52-63,-17 18 1,17-52-17</inkml:trace>
</inkml:ink>
</file>

<file path=ppt/ink/ink3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11-25T10:35:56.756"/>
    </inkml:context>
    <inkml:brush xml:id="br0">
      <inkml:brushProperty name="width" value="0.05292" units="cm"/>
      <inkml:brushProperty name="height" value="0.05292" units="cm"/>
      <inkml:brushProperty name="color" value="#FF0000"/>
    </inkml:brush>
  </inkml:definitions>
  <inkml:trace contextRef="#ctx0" brushRef="#br0">29475 4586 0,'-177'0'94,"-317"0"-79,-776 0 17,865 18-17,316-1 1,1 1 15,53 70 78,-36 247-77,36-194-32,-71 406 31,-88 423 0,-88 424 0,211-583-15,71 230 15,18-671-15,88 212 15,-53-141 0,-36-299-31,1 334 32,53-88-1,-54-300-31,1-17 16,17 158 15,-17-159-31,0 1 31,-18-53 0,0 52 1,0 248-1,0-283-16,0 0 17,0 36-1,35 158-15,-35-141-16,0 142 31,0-177 0,70-36 47,213-17-62,775-176 15,-547 158-15,495-105 15,-812 87-15,-18 19-16,353-54 31,-246 71-16,-160 0-15,36 0 32,0-17-1,-142 17-31,1-18 31,35-70 32,194-759-32,-18-1428 0,-229-371 0,-35 864 1,-89 160-1,89 1463-31,17 18 16,-35-142 15,18 195 109,0 0-108,35 70-1,-18 18-15,-52 18-16,-265 247 31,246-195-16,19 1-15,-248 140 32,-176 1-1,371-177-31,-230 71 31,124-35 0,53-36 1,158-35-1</inkml:trace>
  <inkml:trace contextRef="#ctx0" brushRef="#br0" timeOffset="206830.58">4198 5362 0,'-88'0'46,"-530"-53"-14,407 53-32,-424 0 31,441 0 0,176 0-31,18 371 125,0-177-125,-35 547 31,35-195-15,0-263-16,0 475 31,0 106 1,0-670-32,0 371 31,0-424-31,35 282 31,-17-282-31,35 212 31,0-106-15,88 335 15,-124 194 0,-246 53 1,0-247-1,141-282 0,70-176-31,0-1 16,1 336 15,17-371-31,0 141 31,0 36 1,0-177-32,17-35 0,19 53 31,-19-53-16,1-53 126,88 0-125,599-18 15,142 18 0,-494-17-31,617-160 31,-529 89-15,-247 53-16,247-54 31,-318 72-31,160-36 32,-107 35-17,141-35 16,-176 18 1,-105 35-32,17-18 31,-36-140 31,-17 17-46,0-724 15,-282-1128 1,159 1340-17,-442-2204 16,354 1693 1,175 652-1,36 389-31,0-124 31,0 123-15,-70-193 15,70 264 0,0 35 1,-36-70-1,1-35 0,0 34 0,17 54-31,-17-71 32,17 36-17,18 52-15,0 1 16,-17 17 109,-618-142-94,-935 89 0,494 53 1,882 0-1,176 0 0</inkml:trace>
  <inkml:trace contextRef="#ctx0" brushRef="#br0" timeOffset="208692.81">24024 9349 0,'-17'0'32,"-36"0"-17,-18 17-15,-35 36 16,-388 212 0,300-177-1,-300 88 1,371-176-1,-1 18 1,-246-142 0,335 54-1,-18-89 17,53 142-32,0-36 31,-177 70-16,-281 248 32,52-142-15,336-105-1,34-18 0,19 35-15,-195 142-1,-229 34 32,194-211-31,194-17 15,18-19 47,-71 1-47,-70 17 1,70 18-1,-88 159 0,35-88 0,-35-106 1,141-36-32,-141-158 31,159 140 0,35 72-31,-18 34 63,-35 160-32</inkml:trace>
  <inkml:trace contextRef="#ctx0" brushRef="#br0" timeOffset="209910.31">14464 10654 0,'-71'-18'78,"-105"-88"-62,-512-176 15,423 176-15,-34 1-16,-389-178 31,264 160 0,319 105-31,-301-70 31,-212-35 1,477 105-32,-247-53 31,247 54-31,-18-19 15,-687-122 17,193 17-1,336 70 0,158 36 0,141 35-15,-141 0 15,-264 0 1,53 0-1,282 0-31,-1 0 15,-34 0 17</inkml:trace>
  <inkml:trace contextRef="#ctx0" brushRef="#br0" timeOffset="210397.22">6756 8431 0,'-36'-17'31,"-299"17"-15,88 17 15,230-17-15,-1 53 15,0 53-15,18-53-1,18 388 16,282-159 1,-53-264-1,-212-18-31,53 0 16,-70 0-1,35 0-15</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11-24T15:51:36.931"/>
    </inkml:context>
    <inkml:brush xml:id="br0">
      <inkml:brushProperty name="width" value="0.05292" units="cm"/>
      <inkml:brushProperty name="height" value="0.05292" units="cm"/>
      <inkml:brushProperty name="color" value="#FF0000"/>
    </inkml:brush>
  </inkml:definitions>
  <inkml:trace contextRef="#ctx0" brushRef="#br0">7479 11359 0,'53'0'94,"0"0"-78,-36 0-16,107 36 31,88-1 0,-124-17-15,476 105 15,-52-52 0,-318-71-15,-53 35 0,194-17-1,-229-18 1,405 17 15,-405-17-15,511 0 15,-264 0 0,-159 0-15,0 0-1,0 0 1,265 0 15,-336 0-15,1 0-16,370 0 31,-194 0-15,229 0 15,-317 0-15,-18 0-1,0 0 1,158 0 15,-246 0-15,-35 0-16,140 0 31,-52 0 0,-141 0 141,-1 0-156,19 0 234,-1 0-235,0 0 1,1 0 0,-1 0 15</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11-24T15:51:56.356"/>
    </inkml:context>
    <inkml:brush xml:id="br0">
      <inkml:brushProperty name="width" value="0.05292" units="cm"/>
      <inkml:brushProperty name="height" value="0.05292" units="cm"/>
      <inkml:brushProperty name="color" value="#FF0000"/>
    </inkml:brush>
  </inkml:definitions>
  <inkml:trace contextRef="#ctx0" brushRef="#br0">24465 3969 0,'-17'-18'94,"-125"18"-79,-404 0 1,-513 0 0,-2133 0 15,1516 0-15,230 0-1,546 0 1,653 0-16,-71 0 31,283 0-15,35 88 171,0 53-171,0 53-16,0 36 15,53 493 1,-35-458-16,105 652 31,1 335 1,-107-1005-32,-17 335 31,18-388-16,35 282 1,88 265 15,0 124 1,-123-372-1,-18-351-31,0 210 31,0-122-15,0 281 15,0-158 0,0-194 0,0-71-15,0-18 0,0 1-1,0-36 1,0 53 0,0 71 15,17-53-16,-17 70 17,0-105-17,0-36-15,0 53 32,18-52-17,35 87 16,35-87 48,794-19-48,864 36 0,-405 141-15,246-141-1,142-53 1,511 0 15,-1093 0-15,-618 0-16,723 0 31,-776 0-15,-317 0-16,-18 0 15,106 0 1,212 0 15,-212 0-15,388 0 15,-106 0 0,-441-18-15,388-52 15,-87-1 0,-90 1 1,-281 52-17,88-35 17,-89 36-1,19 17 78,17 0-93,17 0-1,-52 0 95,-1 0-95,-17-18-15,71-529 32,35-476-1,-124 582-15,-141-582-1,36-18 1,105 636-16,-17 69 15,35 72-15,0-512 32,0 564-32,0 36 15,0-159 1,0-230 15,-35 124 0,-18 177 1,35 211-17,18 35 1,0-53 0,-17-34-1,-19 16 1,-34-210 15,35 210-15,-54-122-1,36 87-15,1 1 16,-90-159 0,72 158-16,17 36 15,18 35 1,17 18-16,-17-1 31,-18 19 78,-300-36-93,53 0-16,-1358 0 31,282 53-15,600 0 0,-1129 0-1,1411 0 1,-405 0-1,281 0 17,354 0-17,140 18 1,-158 35 0,159-18-16,-230 18 31,194-18 0,-17-35 0,123 0-15,-88 0 0,123 0-1</inkml:trace>
  <inkml:trace contextRef="#ctx0" brushRef="#br0" timeOffset="1520.27">18045 5398 0,'35'17'47,"35"-17"-32,72 0-15,16 0 0,54 0 16,229 0 0,458 0 15,-722 0-16,722 0 17,-387 0-1,-336 0-15,-52 0 15</inkml:trace>
  <inkml:trace contextRef="#ctx0" brushRef="#br0" timeOffset="3890.61">18821 7126 0,'88'18'125,"512"-18"-79,70 0-30,-35 0 15,-459 0-15,283 0 0,-283 0-1,142 0 1,-177 0-16,212 0 31,-248 0-15,142 0-1,-176 0 1,194 0 0,-212 0-1,123 17 1,-106 1-1,1-18 1,17 0 15,124 0 1,-53 0-17,-1 0 16,-105 0-15,-17 0-16,34 0 16,-35 0-1,89 0 1,-71 0 0,35 0-1,-70 0 1,-1 0 249,71 18-249</inkml:trace>
  <inkml:trace contextRef="#ctx0" brushRef="#br0" timeOffset="16304.01">19826 9066 0,'35'-35'156,"89"17"-141,-36 18-15,212 0 32,106 0-1,193 0 0,-140 0-15,599 0 15,-476 0-15,300 0 15,-529 0-15,194 71 15,-194 0 0,-230-54-31,230 54 31,17-18 1,-281-36-32,122 1 31,142-18 0,-18 0 0,36 0 1,-1 0-1,-211 0-16,70 0 17,-88 0-17,-70-18 1,52-17 0,1 17 15,-36 1-16,0-1 17,-70 18-17,35-35 32,105-18-16,-122 35-31,17-17 32,-18 0 30,0-106-31,-35-71 1,0 0-1,-18 89 0,1 52 0,-1 54 157,-35-1-172,-70-70 15,105 70 47,18-105-47,0 87-15,0-52 15,0 71-15,-18-1 140,-87 18-140,-301 0 15,194 0 0,177 0-31,-71 0 31,-70 0-15,-424 106 15,247 17-15,-299 107 15,475-195-15,-70-35 15,89-35-15,-319-36 15,125 0 0,281 54-15,-158-36 15,176 35-31,-159-17 31,18 35 0,-71-18 1,160 1-17,-89-1 17,0 18-1,-53 0 0,53 0 0,-36 0 1,-87-18-1,17 1 0,53 17-15,124 0-16,-1 0 15,36 0-15,-141 0 32,35 0-1,-89 0 0,54 0 0,123 0-15,18 0 0,-141-18 15,88-17-16,35 17 17,70 18 46,-34 18-63,35-18-15,-71 35 32,53-17-32,-53 17 31,71-17-15,17-18 15,0 0 0,1 0 0,-1 17 110,18 1-125,0 0-16,0 35 31,0-36-16,0 1 1,0-1 0,0 1-16,0 53 31,0-1-15,0 36-1,0 53 16,0-124-31,0-17 16,0-1-16,0 1 16,0 35-1,0-18 1,0-17 0,0 35 15,0 0 0,0 0 0,0-1 1,0-16-32,0-19 31,0 1 422,35-18-422,-17 0-31,70 0 16,-70 0-1,17 0 1,-17 0 15</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11-24T15:52:36.301"/>
    </inkml:context>
    <inkml:brush xml:id="br0">
      <inkml:brushProperty name="width" value="0.05292" units="cm"/>
      <inkml:brushProperty name="height" value="0.05292" units="cm"/>
      <inkml:brushProperty name="color" value="#FF0000"/>
    </inkml:brush>
  </inkml:definitions>
  <inkml:trace contextRef="#ctx0" brushRef="#br0">15346 8237 0,'229'-35'78,"671"-124"-46,-689 142-17,142 17 1,70 0-1,-299 17 1,141 54 0,193 35-1,124-18 17,-88-88-1,-370 0-16,334 0 17,-352 0-32,229 0 31,-229 0-15,194 0-1,-106 0 1,-88 0-1,70 0 1,-88 0-16,1 0 16,175-18-1,-176 1 1,177-36 0,-159 35-1,123 18 1,71 0 15,-88 0 0,-107 0-15,-52 0-16,88 0 31,-123 0-15,0 0-16,35 0 15,0 0 1,-18 0-16,141 18 31,-105-1-15,-18-17 0,70 18-1,-70 0 1,-18-18-16,1 0 15,34 0 1,36 0 0,-88 0-1,17 0 1,-17 0 31,-1 0-47,18 0 15,1-18 17,-19-35 311,-17-70-327,0 52-16,0-158 31,0 141-15,0-71 0,0 124-1,0 17 1,-35-53 234,-18 18-235,18 18 17,17 17 249,-35 18-265,-17-17-16,-406-1 31,-142 18 0,477 0-31,0 0 16,-406 0 15,406 0-15,-212 0-1,247 0 1,-352 0 15,334 0-31,-352 0 31,53-53-15,317 18 0,-264-36 15,281 54-31,-105 17 31,124 0-31,-107 0 31,124 0-15,-211 0 15,-54 0 0,142 0-15,-18 0 0,-71 17-1,36 36 1,-18-17 0,124-19-1,-142-17 1,177 0-1,-89 0 1,72 0-16,-19 0 16,-140 0-1,122 0-15,-298 0 32,316 0-32,-123 0 31,124 36 0,105-36-31,18 70 234,0 212-202,18 18-1,-18-264-15,0-19 155,0 1-155,0-1 0,0 125 15,0-107 219,88-18-234,123 54-1,107 0 1,-142-19-16,230 19 31,-353-71-31,18 0 31,-54 0-15</inkml:trace>
  <inkml:trace contextRef="#ctx0" brushRef="#br0" timeOffset="22058.65">1446 18062 0,'18'0'157,"0"0"-142,176 53 1,-141-53 0,229 0-1,-123 0 1,-89 0-1,159 0 1,-158 0 0,176 0-1,88 0 17,-247 0-17,194 0 1,54 0 15,-231 0-15,37 0 15,-107 0-15,18 0-16,35 0 15,-35 0 1,141 18-1,-141-18 1,35 17-16,-17 1 16,105-18-1,-123 0 1,106 0 0,-106 0-1,52 0 1,-52 0-1,71 0 1,-89 0 0,71 0-1,70 0 17,-140 0-17,16 0 1,107 0-1,0 0 17,-53 0-1,-71 0-15,124 0-1,-106 0 1,141 0-1,-141 0 1,105 0 0,-122 0-1,70 0 1,-89 0 0,54 0-1,-54 0 1,54 0-1,-36 0 32,36 18 203,70-18-234,-123 0 0</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11-24T15:53:20.932"/>
    </inkml:context>
    <inkml:brush xml:id="br0">
      <inkml:brushProperty name="width" value="0.05292" units="cm"/>
      <inkml:brushProperty name="height" value="0.05292" units="cm"/>
      <inkml:brushProperty name="color" value="#FF0000"/>
    </inkml:brush>
  </inkml:definitions>
  <inkml:trace contextRef="#ctx0" brushRef="#br0">6756 8202 0,'0'0'16,"17"0"-16,19-18 16,-19 18-1,36 0 1,106 36 31,35 52-16,35-35 0,-158-36-31,193 19 32,-158-36-32,106 0 31,-106-18-31,70 0 15,-88 1 1,-35-1 15,-35 18-31,35-17 172,0 17-141,105-53 157,-140 53-172,35 0-1,-35 0 16,52-18 329,124-70-329,-106 35 0,-52 35-15,-1 1 281,53-248-266,-53 142 0,-35 105-31,18-35 16,-18 35 15,0-52 16,0 35-47,0-1 16,0-123 15,0 142-31,0-36 31,-106 53 141,0 0-141,36 0-31,-159 0 32,158 0-32,0 0 15,-158 0 16,53 0-15,35-18 0,-177 18 15,195 0-15,-36 0 15,106 0-16,-70 0 17,-36 0-1,106 0-31,0 0 16,-53 0-1,-35 0 16,106 0-15,17 0 47,-52 0-32,34 0-31,19 18 156,17 35-140,0 123-1,0-123 1,35 141 15,-35-159-31,0 1 16,0-19 234,0 54-235,-35 229 1,17-212 0,0 35-1,18-87 1,0-1 0</inkml:trace>
  <inkml:trace contextRef="#ctx0" brushRef="#br0" timeOffset="87284.3">18292 8184 0,'52'0'16,"-16"-17"-1,17-1 16,35 18 1,-71 0-32,54-35 31,123 35 0,18 0-15,88 0 15,-247 0-15</inkml:trace>
  <inkml:trace contextRef="#ctx0" brushRef="#br0" timeOffset="88331.95">20002 8079 0,'53'0'125,"-35"0"-109,123 0-1,106 0 16,-123 0 1,-107 0 30,1 0-46,17 0 15,18 0 16,-18 0-31,-17 0-1,0 0 16,-1 0-31,1 0 16</inkml:trace>
  <inkml:trace contextRef="#ctx0" brushRef="#br0" timeOffset="89547">21308 8132 0,'88'-18'62,"212"0"-30,317 18-1,124-53 0,-318-35 0,-299 71-15,246-36 0,-229 53-1,494 0 1,-423 0-1,405 53 1,-528-36 0,16 1-1,-87-18 1,0 0 0</inkml:trace>
  <inkml:trace contextRef="#ctx0" brushRef="#br0" timeOffset="93709.93">21378 7355 0,'-17'0'156,"-1"53"-125,0 71 0,18-71-15,0 17 15,0 1-15,0-36-16,18 142 31,17-19 0,18-17 1,-35-123-17</inkml:trace>
  <inkml:trace contextRef="#ctx0" brushRef="#br0" timeOffset="94554.27">21855 7444 0,'17'-18'47,"1"18"0,35 0-16,-53 53-15,35 88-1,-17 71 16,-18-54 1,0-34-1,-53-1 0,53-87 0</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11-24T15:57:00.252"/>
    </inkml:context>
    <inkml:brush xml:id="br0">
      <inkml:brushProperty name="width" value="0.05292" units="cm"/>
      <inkml:brushProperty name="height" value="0.05292" units="cm"/>
      <inkml:brushProperty name="color" value="#FF0000"/>
    </inkml:brush>
  </inkml:definitions>
  <inkml:trace contextRef="#ctx0" brushRef="#br0">18732 9525 0,'18'0'172,"106"0"-141,-107 0-31,54 0 16,-54 0-1,142-18 16,71 1 1,-125 17-17,54-18 17,-18 0-17,53 1 16,18 17 1,-159-18-32,141 1 31,-106-1-15,177 18 15,-89 0 0,-158 0-31,17 0 16,106 0 15,-53 0 0,0 0 0,1 0 1,-36 0-1,-36 0 0,1 0-15</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11-24T15:57:44.269"/>
    </inkml:context>
    <inkml:brush xml:id="br0">
      <inkml:brushProperty name="width" value="0.05292" units="cm"/>
      <inkml:brushProperty name="height" value="0.05292" units="cm"/>
      <inkml:brushProperty name="color" value="#FF0000"/>
    </inkml:brush>
  </inkml:definitions>
  <inkml:trace contextRef="#ctx0" brushRef="#br0">18997 8255 0,'-53'0'94,"-53"0"-79,-529 0 17,18 0-1,511 0-16,71 0 1,17 53 156,18 211-141,-35 283 0,-18-141 1,18-230-1,17-52 0,0-89-15,18-17-1,36-1 220,175-17-220,777 0 17,-265 0-17,918 0 17,87 0-1,-475 0 0,-230 0 0,-688 0-31,0 0 16,247 0 0,-317 0-16,476 0 31,-530 0-31,1 0 15,423 0 17,-494 0-32,229 0 31,71 0 0,-88 0 0,-229 0-15,70-35 15,-177 35-31,1 0 110,88 0-95,282 159 17,-141-106-1,-212-53 0,-17-71 125,-18-70-124,0-71-1,-18 71 0,0 88-31,-17-88 16,18-17-1,-1 122 1,0-52 15,1-18 0,17 53 1,-18 18-32,18 17 31,-18 18 0,-52-88 0,52 71-15,18-72 109,0-105-94,0 106-15,0 18 0,0 52 15,-70 0 141,-318 18-157,-142 0 1,19 0 0,-636 18 15,248 17 0,564 18 0,317-53-15,-17 0 31,-89 0-32,-599 0 17,-194 0-1,211 0 0,-476 0 0,477 18 1,229 70-17,246-53-15,-475 106 32,-195-88-1,653-53-31,-176-17 31,88 17 0,282 0-15,-106 0 15,141 0-15,1 0 93,-142-177-78,89 124-31,-213-88 32,125 88-1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1B2733-2241-42CB-941C-972A308F3C9D}" type="datetimeFigureOut">
              <a:rPr lang="en-US" smtClean="0"/>
              <a:t>11/25/2023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8E9E05-64A2-4859-A9B7-29040BBA36A3}" type="slidenum">
              <a:rPr lang="en-US" smtClean="0"/>
              <a:t>‹#›</a:t>
            </a:fld>
            <a:endParaRPr lang="en-US"/>
          </a:p>
        </p:txBody>
      </p:sp>
    </p:spTree>
    <p:extLst>
      <p:ext uri="{BB962C8B-B14F-4D97-AF65-F5344CB8AC3E}">
        <p14:creationId xmlns:p14="http://schemas.microsoft.com/office/powerpoint/2010/main" val="4025995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038F5-F0C2-3E79-F0D5-6623AB2EFF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57BB3E-BCCE-70E8-2242-9E05E9786F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39FA872-072E-2609-0363-4F1F01D6F0F5}"/>
              </a:ext>
            </a:extLst>
          </p:cNvPr>
          <p:cNvSpPr>
            <a:spLocks noGrp="1"/>
          </p:cNvSpPr>
          <p:nvPr>
            <p:ph type="dt" sz="half" idx="10"/>
          </p:nvPr>
        </p:nvSpPr>
        <p:spPr/>
        <p:txBody>
          <a:bodyPr/>
          <a:lstStyle/>
          <a:p>
            <a:fld id="{B7EBFD02-F4E5-4CD3-B536-D54B0DA27871}" type="datetimeFigureOut">
              <a:rPr lang="en-US" smtClean="0"/>
              <a:t>11/25/2023</a:t>
            </a:fld>
            <a:endParaRPr lang="en-US"/>
          </a:p>
        </p:txBody>
      </p:sp>
      <p:sp>
        <p:nvSpPr>
          <p:cNvPr id="5" name="Footer Placeholder 4">
            <a:extLst>
              <a:ext uri="{FF2B5EF4-FFF2-40B4-BE49-F238E27FC236}">
                <a16:creationId xmlns:a16="http://schemas.microsoft.com/office/drawing/2014/main" id="{B1BB74D9-662A-6C25-BA33-1C96150A96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7EAF45-CD1D-86C9-1885-15F4DDAA3BA2}"/>
              </a:ext>
            </a:extLst>
          </p:cNvPr>
          <p:cNvSpPr>
            <a:spLocks noGrp="1"/>
          </p:cNvSpPr>
          <p:nvPr>
            <p:ph type="sldNum" sz="quarter" idx="12"/>
          </p:nvPr>
        </p:nvSpPr>
        <p:spPr/>
        <p:txBody>
          <a:bodyPr/>
          <a:lstStyle/>
          <a:p>
            <a:fld id="{676DB23D-8337-4999-88B1-427A55E39D89}" type="slidenum">
              <a:rPr lang="en-US" smtClean="0"/>
              <a:t>‹#›</a:t>
            </a:fld>
            <a:endParaRPr lang="en-US"/>
          </a:p>
        </p:txBody>
      </p:sp>
    </p:spTree>
    <p:extLst>
      <p:ext uri="{BB962C8B-B14F-4D97-AF65-F5344CB8AC3E}">
        <p14:creationId xmlns:p14="http://schemas.microsoft.com/office/powerpoint/2010/main" val="303360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CE1A3-2070-C384-0134-0B7CC8E43E7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B7A280-F49F-30F4-9F91-BE132B5554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90D40A-0B8C-9781-B99F-CB05A26EAAA0}"/>
              </a:ext>
            </a:extLst>
          </p:cNvPr>
          <p:cNvSpPr>
            <a:spLocks noGrp="1"/>
          </p:cNvSpPr>
          <p:nvPr>
            <p:ph type="dt" sz="half" idx="10"/>
          </p:nvPr>
        </p:nvSpPr>
        <p:spPr/>
        <p:txBody>
          <a:bodyPr/>
          <a:lstStyle/>
          <a:p>
            <a:fld id="{B7EBFD02-F4E5-4CD3-B536-D54B0DA27871}" type="datetimeFigureOut">
              <a:rPr lang="en-US" smtClean="0"/>
              <a:t>11/25/2023</a:t>
            </a:fld>
            <a:endParaRPr lang="en-US"/>
          </a:p>
        </p:txBody>
      </p:sp>
      <p:sp>
        <p:nvSpPr>
          <p:cNvPr id="5" name="Footer Placeholder 4">
            <a:extLst>
              <a:ext uri="{FF2B5EF4-FFF2-40B4-BE49-F238E27FC236}">
                <a16:creationId xmlns:a16="http://schemas.microsoft.com/office/drawing/2014/main" id="{A5C8D9DC-4375-E9E6-1454-033DA73815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8BB9FA-0522-F71E-0901-ABEC805C569F}"/>
              </a:ext>
            </a:extLst>
          </p:cNvPr>
          <p:cNvSpPr>
            <a:spLocks noGrp="1"/>
          </p:cNvSpPr>
          <p:nvPr>
            <p:ph type="sldNum" sz="quarter" idx="12"/>
          </p:nvPr>
        </p:nvSpPr>
        <p:spPr/>
        <p:txBody>
          <a:bodyPr/>
          <a:lstStyle/>
          <a:p>
            <a:fld id="{676DB23D-8337-4999-88B1-427A55E39D89}" type="slidenum">
              <a:rPr lang="en-US" smtClean="0"/>
              <a:t>‹#›</a:t>
            </a:fld>
            <a:endParaRPr lang="en-US"/>
          </a:p>
        </p:txBody>
      </p:sp>
    </p:spTree>
    <p:extLst>
      <p:ext uri="{BB962C8B-B14F-4D97-AF65-F5344CB8AC3E}">
        <p14:creationId xmlns:p14="http://schemas.microsoft.com/office/powerpoint/2010/main" val="2889209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9A7ABF-4549-D225-CF5E-6E6B9250DD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18FF6E5-A043-EA00-F56F-A1B7611A99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01131C-9630-AE70-5F30-6B9EBBD0E69A}"/>
              </a:ext>
            </a:extLst>
          </p:cNvPr>
          <p:cNvSpPr>
            <a:spLocks noGrp="1"/>
          </p:cNvSpPr>
          <p:nvPr>
            <p:ph type="dt" sz="half" idx="10"/>
          </p:nvPr>
        </p:nvSpPr>
        <p:spPr/>
        <p:txBody>
          <a:bodyPr/>
          <a:lstStyle/>
          <a:p>
            <a:fld id="{B7EBFD02-F4E5-4CD3-B536-D54B0DA27871}" type="datetimeFigureOut">
              <a:rPr lang="en-US" smtClean="0"/>
              <a:t>11/25/2023</a:t>
            </a:fld>
            <a:endParaRPr lang="en-US"/>
          </a:p>
        </p:txBody>
      </p:sp>
      <p:sp>
        <p:nvSpPr>
          <p:cNvPr id="5" name="Footer Placeholder 4">
            <a:extLst>
              <a:ext uri="{FF2B5EF4-FFF2-40B4-BE49-F238E27FC236}">
                <a16:creationId xmlns:a16="http://schemas.microsoft.com/office/drawing/2014/main" id="{B53A5BAA-3BF8-913F-BFAF-2CE32BC815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39055E-3AEC-0AD8-6D31-D51FA54C2E30}"/>
              </a:ext>
            </a:extLst>
          </p:cNvPr>
          <p:cNvSpPr>
            <a:spLocks noGrp="1"/>
          </p:cNvSpPr>
          <p:nvPr>
            <p:ph type="sldNum" sz="quarter" idx="12"/>
          </p:nvPr>
        </p:nvSpPr>
        <p:spPr/>
        <p:txBody>
          <a:bodyPr/>
          <a:lstStyle/>
          <a:p>
            <a:fld id="{676DB23D-8337-4999-88B1-427A55E39D89}" type="slidenum">
              <a:rPr lang="en-US" smtClean="0"/>
              <a:t>‹#›</a:t>
            </a:fld>
            <a:endParaRPr lang="en-US"/>
          </a:p>
        </p:txBody>
      </p:sp>
    </p:spTree>
    <p:extLst>
      <p:ext uri="{BB962C8B-B14F-4D97-AF65-F5344CB8AC3E}">
        <p14:creationId xmlns:p14="http://schemas.microsoft.com/office/powerpoint/2010/main" val="4262363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ADA80-D1EA-1FD1-507C-26F80E8BED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D5960C-434E-62C6-316A-153F4312ECA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36B2A6-889A-2D65-F5C3-3DCB3381EC90}"/>
              </a:ext>
            </a:extLst>
          </p:cNvPr>
          <p:cNvSpPr>
            <a:spLocks noGrp="1"/>
          </p:cNvSpPr>
          <p:nvPr>
            <p:ph type="dt" sz="half" idx="10"/>
          </p:nvPr>
        </p:nvSpPr>
        <p:spPr/>
        <p:txBody>
          <a:bodyPr/>
          <a:lstStyle/>
          <a:p>
            <a:fld id="{B7EBFD02-F4E5-4CD3-B536-D54B0DA27871}" type="datetimeFigureOut">
              <a:rPr lang="en-US" smtClean="0"/>
              <a:t>11/25/2023</a:t>
            </a:fld>
            <a:endParaRPr lang="en-US"/>
          </a:p>
        </p:txBody>
      </p:sp>
      <p:sp>
        <p:nvSpPr>
          <p:cNvPr id="5" name="Footer Placeholder 4">
            <a:extLst>
              <a:ext uri="{FF2B5EF4-FFF2-40B4-BE49-F238E27FC236}">
                <a16:creationId xmlns:a16="http://schemas.microsoft.com/office/drawing/2014/main" id="{4672A32D-2868-241A-B7FC-56B50F3E2C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6CBDEF-4264-D980-DCA8-6A99443348B9}"/>
              </a:ext>
            </a:extLst>
          </p:cNvPr>
          <p:cNvSpPr>
            <a:spLocks noGrp="1"/>
          </p:cNvSpPr>
          <p:nvPr>
            <p:ph type="sldNum" sz="quarter" idx="12"/>
          </p:nvPr>
        </p:nvSpPr>
        <p:spPr/>
        <p:txBody>
          <a:bodyPr/>
          <a:lstStyle/>
          <a:p>
            <a:fld id="{676DB23D-8337-4999-88B1-427A55E39D89}" type="slidenum">
              <a:rPr lang="en-US" smtClean="0"/>
              <a:t>‹#›</a:t>
            </a:fld>
            <a:endParaRPr lang="en-US"/>
          </a:p>
        </p:txBody>
      </p:sp>
    </p:spTree>
    <p:extLst>
      <p:ext uri="{BB962C8B-B14F-4D97-AF65-F5344CB8AC3E}">
        <p14:creationId xmlns:p14="http://schemas.microsoft.com/office/powerpoint/2010/main" val="1228967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4F108-B05C-4735-EA77-C4D81E0C56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5C73DFC-6E1F-0977-A04D-050881DA22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85D2A1-8C25-E0A4-FDD6-9197D04316AB}"/>
              </a:ext>
            </a:extLst>
          </p:cNvPr>
          <p:cNvSpPr>
            <a:spLocks noGrp="1"/>
          </p:cNvSpPr>
          <p:nvPr>
            <p:ph type="dt" sz="half" idx="10"/>
          </p:nvPr>
        </p:nvSpPr>
        <p:spPr/>
        <p:txBody>
          <a:bodyPr/>
          <a:lstStyle/>
          <a:p>
            <a:fld id="{B7EBFD02-F4E5-4CD3-B536-D54B0DA27871}" type="datetimeFigureOut">
              <a:rPr lang="en-US" smtClean="0"/>
              <a:t>11/25/2023</a:t>
            </a:fld>
            <a:endParaRPr lang="en-US"/>
          </a:p>
        </p:txBody>
      </p:sp>
      <p:sp>
        <p:nvSpPr>
          <p:cNvPr id="5" name="Footer Placeholder 4">
            <a:extLst>
              <a:ext uri="{FF2B5EF4-FFF2-40B4-BE49-F238E27FC236}">
                <a16:creationId xmlns:a16="http://schemas.microsoft.com/office/drawing/2014/main" id="{49EE81F0-7EBE-9FA2-30B4-1279607B1E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FD4B26-9A2C-84A3-6D7A-B25405293464}"/>
              </a:ext>
            </a:extLst>
          </p:cNvPr>
          <p:cNvSpPr>
            <a:spLocks noGrp="1"/>
          </p:cNvSpPr>
          <p:nvPr>
            <p:ph type="sldNum" sz="quarter" idx="12"/>
          </p:nvPr>
        </p:nvSpPr>
        <p:spPr/>
        <p:txBody>
          <a:bodyPr/>
          <a:lstStyle/>
          <a:p>
            <a:fld id="{676DB23D-8337-4999-88B1-427A55E39D89}" type="slidenum">
              <a:rPr lang="en-US" smtClean="0"/>
              <a:t>‹#›</a:t>
            </a:fld>
            <a:endParaRPr lang="en-US"/>
          </a:p>
        </p:txBody>
      </p:sp>
    </p:spTree>
    <p:extLst>
      <p:ext uri="{BB962C8B-B14F-4D97-AF65-F5344CB8AC3E}">
        <p14:creationId xmlns:p14="http://schemas.microsoft.com/office/powerpoint/2010/main" val="1685609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BBBC7-C9BE-C4DC-55EF-69A220FD5F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6DF7AF-DCCE-9EEF-DF33-1422BE4FCB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38B4CC1-0D3D-5C98-1841-30DFC3F1FAA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155791-998C-6B80-5194-C5807AF56A3E}"/>
              </a:ext>
            </a:extLst>
          </p:cNvPr>
          <p:cNvSpPr>
            <a:spLocks noGrp="1"/>
          </p:cNvSpPr>
          <p:nvPr>
            <p:ph type="dt" sz="half" idx="10"/>
          </p:nvPr>
        </p:nvSpPr>
        <p:spPr/>
        <p:txBody>
          <a:bodyPr/>
          <a:lstStyle/>
          <a:p>
            <a:fld id="{B7EBFD02-F4E5-4CD3-B536-D54B0DA27871}" type="datetimeFigureOut">
              <a:rPr lang="en-US" smtClean="0"/>
              <a:t>11/25/2023</a:t>
            </a:fld>
            <a:endParaRPr lang="en-US"/>
          </a:p>
        </p:txBody>
      </p:sp>
      <p:sp>
        <p:nvSpPr>
          <p:cNvPr id="6" name="Footer Placeholder 5">
            <a:extLst>
              <a:ext uri="{FF2B5EF4-FFF2-40B4-BE49-F238E27FC236}">
                <a16:creationId xmlns:a16="http://schemas.microsoft.com/office/drawing/2014/main" id="{FDA4B19B-D486-62BB-0FDE-E5D64ECC8E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D9E263-AC96-F7BA-BAFE-386E86E08BDF}"/>
              </a:ext>
            </a:extLst>
          </p:cNvPr>
          <p:cNvSpPr>
            <a:spLocks noGrp="1"/>
          </p:cNvSpPr>
          <p:nvPr>
            <p:ph type="sldNum" sz="quarter" idx="12"/>
          </p:nvPr>
        </p:nvSpPr>
        <p:spPr/>
        <p:txBody>
          <a:bodyPr/>
          <a:lstStyle/>
          <a:p>
            <a:fld id="{676DB23D-8337-4999-88B1-427A55E39D89}" type="slidenum">
              <a:rPr lang="en-US" smtClean="0"/>
              <a:t>‹#›</a:t>
            </a:fld>
            <a:endParaRPr lang="en-US"/>
          </a:p>
        </p:txBody>
      </p:sp>
    </p:spTree>
    <p:extLst>
      <p:ext uri="{BB962C8B-B14F-4D97-AF65-F5344CB8AC3E}">
        <p14:creationId xmlns:p14="http://schemas.microsoft.com/office/powerpoint/2010/main" val="165565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B203D-84E2-6688-36C2-7215A074FBF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2996B9-4103-C1E6-B539-32E76E16BE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CECE6C-16C0-5067-EE85-A01A267ECD5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50D2C5-C694-5EF3-B356-8D05FC6443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0DB1464-9BCD-75C9-4FFA-3A6FB253F3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B1320A-75EF-FD7F-C995-66D5C0DC7B09}"/>
              </a:ext>
            </a:extLst>
          </p:cNvPr>
          <p:cNvSpPr>
            <a:spLocks noGrp="1"/>
          </p:cNvSpPr>
          <p:nvPr>
            <p:ph type="dt" sz="half" idx="10"/>
          </p:nvPr>
        </p:nvSpPr>
        <p:spPr/>
        <p:txBody>
          <a:bodyPr/>
          <a:lstStyle/>
          <a:p>
            <a:fld id="{B7EBFD02-F4E5-4CD3-B536-D54B0DA27871}" type="datetimeFigureOut">
              <a:rPr lang="en-US" smtClean="0"/>
              <a:t>11/25/2023</a:t>
            </a:fld>
            <a:endParaRPr lang="en-US"/>
          </a:p>
        </p:txBody>
      </p:sp>
      <p:sp>
        <p:nvSpPr>
          <p:cNvPr id="8" name="Footer Placeholder 7">
            <a:extLst>
              <a:ext uri="{FF2B5EF4-FFF2-40B4-BE49-F238E27FC236}">
                <a16:creationId xmlns:a16="http://schemas.microsoft.com/office/drawing/2014/main" id="{EE2C1947-7EFE-45E9-8F20-E308159CE0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567407-4955-E670-6752-F60E91B20F91}"/>
              </a:ext>
            </a:extLst>
          </p:cNvPr>
          <p:cNvSpPr>
            <a:spLocks noGrp="1"/>
          </p:cNvSpPr>
          <p:nvPr>
            <p:ph type="sldNum" sz="quarter" idx="12"/>
          </p:nvPr>
        </p:nvSpPr>
        <p:spPr/>
        <p:txBody>
          <a:bodyPr/>
          <a:lstStyle/>
          <a:p>
            <a:fld id="{676DB23D-8337-4999-88B1-427A55E39D89}" type="slidenum">
              <a:rPr lang="en-US" smtClean="0"/>
              <a:t>‹#›</a:t>
            </a:fld>
            <a:endParaRPr lang="en-US"/>
          </a:p>
        </p:txBody>
      </p:sp>
    </p:spTree>
    <p:extLst>
      <p:ext uri="{BB962C8B-B14F-4D97-AF65-F5344CB8AC3E}">
        <p14:creationId xmlns:p14="http://schemas.microsoft.com/office/powerpoint/2010/main" val="1650993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B1763-3BEF-D9EA-1AC1-2B551802633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7B230FF-B2F3-7C93-50F6-6EF2A3BABF93}"/>
              </a:ext>
            </a:extLst>
          </p:cNvPr>
          <p:cNvSpPr>
            <a:spLocks noGrp="1"/>
          </p:cNvSpPr>
          <p:nvPr>
            <p:ph type="dt" sz="half" idx="10"/>
          </p:nvPr>
        </p:nvSpPr>
        <p:spPr/>
        <p:txBody>
          <a:bodyPr/>
          <a:lstStyle/>
          <a:p>
            <a:fld id="{B7EBFD02-F4E5-4CD3-B536-D54B0DA27871}" type="datetimeFigureOut">
              <a:rPr lang="en-US" smtClean="0"/>
              <a:t>11/25/2023</a:t>
            </a:fld>
            <a:endParaRPr lang="en-US"/>
          </a:p>
        </p:txBody>
      </p:sp>
      <p:sp>
        <p:nvSpPr>
          <p:cNvPr id="4" name="Footer Placeholder 3">
            <a:extLst>
              <a:ext uri="{FF2B5EF4-FFF2-40B4-BE49-F238E27FC236}">
                <a16:creationId xmlns:a16="http://schemas.microsoft.com/office/drawing/2014/main" id="{5F5DCB2C-9914-8EDE-88ED-0E7BE70A32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103B63-033C-606A-08C6-2E85F604AC44}"/>
              </a:ext>
            </a:extLst>
          </p:cNvPr>
          <p:cNvSpPr>
            <a:spLocks noGrp="1"/>
          </p:cNvSpPr>
          <p:nvPr>
            <p:ph type="sldNum" sz="quarter" idx="12"/>
          </p:nvPr>
        </p:nvSpPr>
        <p:spPr/>
        <p:txBody>
          <a:bodyPr/>
          <a:lstStyle/>
          <a:p>
            <a:fld id="{676DB23D-8337-4999-88B1-427A55E39D89}" type="slidenum">
              <a:rPr lang="en-US" smtClean="0"/>
              <a:t>‹#›</a:t>
            </a:fld>
            <a:endParaRPr lang="en-US"/>
          </a:p>
        </p:txBody>
      </p:sp>
    </p:spTree>
    <p:extLst>
      <p:ext uri="{BB962C8B-B14F-4D97-AF65-F5344CB8AC3E}">
        <p14:creationId xmlns:p14="http://schemas.microsoft.com/office/powerpoint/2010/main" val="2103541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BA78F1-AA9F-4BAF-82D1-B65D2454DB20}"/>
              </a:ext>
            </a:extLst>
          </p:cNvPr>
          <p:cNvSpPr>
            <a:spLocks noGrp="1"/>
          </p:cNvSpPr>
          <p:nvPr>
            <p:ph type="dt" sz="half" idx="10"/>
          </p:nvPr>
        </p:nvSpPr>
        <p:spPr/>
        <p:txBody>
          <a:bodyPr/>
          <a:lstStyle/>
          <a:p>
            <a:fld id="{B7EBFD02-F4E5-4CD3-B536-D54B0DA27871}" type="datetimeFigureOut">
              <a:rPr lang="en-US" smtClean="0"/>
              <a:t>11/25/2023</a:t>
            </a:fld>
            <a:endParaRPr lang="en-US"/>
          </a:p>
        </p:txBody>
      </p:sp>
      <p:sp>
        <p:nvSpPr>
          <p:cNvPr id="3" name="Footer Placeholder 2">
            <a:extLst>
              <a:ext uri="{FF2B5EF4-FFF2-40B4-BE49-F238E27FC236}">
                <a16:creationId xmlns:a16="http://schemas.microsoft.com/office/drawing/2014/main" id="{A68641D4-940A-6783-7590-EA09D2BA49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EA87A13-25A6-2075-2ED8-3401D1D42C01}"/>
              </a:ext>
            </a:extLst>
          </p:cNvPr>
          <p:cNvSpPr>
            <a:spLocks noGrp="1"/>
          </p:cNvSpPr>
          <p:nvPr>
            <p:ph type="sldNum" sz="quarter" idx="12"/>
          </p:nvPr>
        </p:nvSpPr>
        <p:spPr/>
        <p:txBody>
          <a:bodyPr/>
          <a:lstStyle/>
          <a:p>
            <a:fld id="{676DB23D-8337-4999-88B1-427A55E39D89}" type="slidenum">
              <a:rPr lang="en-US" smtClean="0"/>
              <a:t>‹#›</a:t>
            </a:fld>
            <a:endParaRPr lang="en-US"/>
          </a:p>
        </p:txBody>
      </p:sp>
    </p:spTree>
    <p:extLst>
      <p:ext uri="{BB962C8B-B14F-4D97-AF65-F5344CB8AC3E}">
        <p14:creationId xmlns:p14="http://schemas.microsoft.com/office/powerpoint/2010/main" val="2019171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1456A-D28A-D267-D14F-B4E90FCE9F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F7E061-28D9-9545-8F02-989EAEB709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E97F6EF-B08F-0092-06AC-EA33063AB2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C5C56F-86F3-7C01-131D-0BBCFBCF66A7}"/>
              </a:ext>
            </a:extLst>
          </p:cNvPr>
          <p:cNvSpPr>
            <a:spLocks noGrp="1"/>
          </p:cNvSpPr>
          <p:nvPr>
            <p:ph type="dt" sz="half" idx="10"/>
          </p:nvPr>
        </p:nvSpPr>
        <p:spPr/>
        <p:txBody>
          <a:bodyPr/>
          <a:lstStyle/>
          <a:p>
            <a:fld id="{B7EBFD02-F4E5-4CD3-B536-D54B0DA27871}" type="datetimeFigureOut">
              <a:rPr lang="en-US" smtClean="0"/>
              <a:t>11/25/2023</a:t>
            </a:fld>
            <a:endParaRPr lang="en-US"/>
          </a:p>
        </p:txBody>
      </p:sp>
      <p:sp>
        <p:nvSpPr>
          <p:cNvPr id="6" name="Footer Placeholder 5">
            <a:extLst>
              <a:ext uri="{FF2B5EF4-FFF2-40B4-BE49-F238E27FC236}">
                <a16:creationId xmlns:a16="http://schemas.microsoft.com/office/drawing/2014/main" id="{3FD98C59-557E-4E35-BE87-5979FFCEA4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DA6DA4-8EB4-734F-58B5-FBDEA33CCF28}"/>
              </a:ext>
            </a:extLst>
          </p:cNvPr>
          <p:cNvSpPr>
            <a:spLocks noGrp="1"/>
          </p:cNvSpPr>
          <p:nvPr>
            <p:ph type="sldNum" sz="quarter" idx="12"/>
          </p:nvPr>
        </p:nvSpPr>
        <p:spPr/>
        <p:txBody>
          <a:bodyPr/>
          <a:lstStyle/>
          <a:p>
            <a:fld id="{676DB23D-8337-4999-88B1-427A55E39D89}" type="slidenum">
              <a:rPr lang="en-US" smtClean="0"/>
              <a:t>‹#›</a:t>
            </a:fld>
            <a:endParaRPr lang="en-US"/>
          </a:p>
        </p:txBody>
      </p:sp>
    </p:spTree>
    <p:extLst>
      <p:ext uri="{BB962C8B-B14F-4D97-AF65-F5344CB8AC3E}">
        <p14:creationId xmlns:p14="http://schemas.microsoft.com/office/powerpoint/2010/main" val="1546819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FFAD-4237-BD50-C23D-C6510736C6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B32BA7-8FCE-A14C-5DC6-79809FF5C3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25B82F8-0084-862A-B03D-0D34519BCC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2C76C6-7B1E-2B90-0CEA-D5E6816625B0}"/>
              </a:ext>
            </a:extLst>
          </p:cNvPr>
          <p:cNvSpPr>
            <a:spLocks noGrp="1"/>
          </p:cNvSpPr>
          <p:nvPr>
            <p:ph type="dt" sz="half" idx="10"/>
          </p:nvPr>
        </p:nvSpPr>
        <p:spPr/>
        <p:txBody>
          <a:bodyPr/>
          <a:lstStyle/>
          <a:p>
            <a:fld id="{B7EBFD02-F4E5-4CD3-B536-D54B0DA27871}" type="datetimeFigureOut">
              <a:rPr lang="en-US" smtClean="0"/>
              <a:t>11/25/2023</a:t>
            </a:fld>
            <a:endParaRPr lang="en-US"/>
          </a:p>
        </p:txBody>
      </p:sp>
      <p:sp>
        <p:nvSpPr>
          <p:cNvPr id="6" name="Footer Placeholder 5">
            <a:extLst>
              <a:ext uri="{FF2B5EF4-FFF2-40B4-BE49-F238E27FC236}">
                <a16:creationId xmlns:a16="http://schemas.microsoft.com/office/drawing/2014/main" id="{BE8EE249-5F8F-6312-A878-61F9215EF2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3FF833-A26B-EF11-735E-65EE8588EBE4}"/>
              </a:ext>
            </a:extLst>
          </p:cNvPr>
          <p:cNvSpPr>
            <a:spLocks noGrp="1"/>
          </p:cNvSpPr>
          <p:nvPr>
            <p:ph type="sldNum" sz="quarter" idx="12"/>
          </p:nvPr>
        </p:nvSpPr>
        <p:spPr/>
        <p:txBody>
          <a:bodyPr/>
          <a:lstStyle/>
          <a:p>
            <a:fld id="{676DB23D-8337-4999-88B1-427A55E39D89}" type="slidenum">
              <a:rPr lang="en-US" smtClean="0"/>
              <a:t>‹#›</a:t>
            </a:fld>
            <a:endParaRPr lang="en-US"/>
          </a:p>
        </p:txBody>
      </p:sp>
    </p:spTree>
    <p:extLst>
      <p:ext uri="{BB962C8B-B14F-4D97-AF65-F5344CB8AC3E}">
        <p14:creationId xmlns:p14="http://schemas.microsoft.com/office/powerpoint/2010/main" val="156750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D9DB18-6368-1868-1BC6-56F5BD0C01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D65AA75-4BC4-FD55-6E80-2793614AC5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132FFA-15FE-6571-3F64-EA951062BD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EBFD02-F4E5-4CD3-B536-D54B0DA27871}" type="datetimeFigureOut">
              <a:rPr lang="en-US" smtClean="0"/>
              <a:t>11/25/2023</a:t>
            </a:fld>
            <a:endParaRPr lang="en-US"/>
          </a:p>
        </p:txBody>
      </p:sp>
      <p:sp>
        <p:nvSpPr>
          <p:cNvPr id="5" name="Footer Placeholder 4">
            <a:extLst>
              <a:ext uri="{FF2B5EF4-FFF2-40B4-BE49-F238E27FC236}">
                <a16:creationId xmlns:a16="http://schemas.microsoft.com/office/drawing/2014/main" id="{D17D2DF0-1485-EA8C-C6DE-DCCAAA39BA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7E2DC41-4560-C688-A42E-17A376D036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6DB23D-8337-4999-88B1-427A55E39D89}" type="slidenum">
              <a:rPr lang="en-US" smtClean="0"/>
              <a:t>‹#›</a:t>
            </a:fld>
            <a:endParaRPr lang="en-US"/>
          </a:p>
        </p:txBody>
      </p:sp>
    </p:spTree>
    <p:extLst>
      <p:ext uri="{BB962C8B-B14F-4D97-AF65-F5344CB8AC3E}">
        <p14:creationId xmlns:p14="http://schemas.microsoft.com/office/powerpoint/2010/main" val="15246599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0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04.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0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customXml" Target="../ink/ink4.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07.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08.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0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0.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21.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1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1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139.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48.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1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1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3.png"/><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6.png"/></Relationships>
</file>

<file path=ppt/slides/_rels/slide1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6.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7.png"/></Relationships>
</file>

<file path=ppt/slides/_rels/slide1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61.png"/><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17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62.png"/><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customXml" Target="../ink/ink19.xml"/></Relationships>
</file>

<file path=ppt/slides/_rels/slide184.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68.png"/><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18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72.png"/><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18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73.png"/><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189.xml.rels><?xml version="1.0" encoding="UTF-8" standalone="yes"?>
<Relationships xmlns="http://schemas.openxmlformats.org/package/2006/relationships"><Relationship Id="rId8" Type="http://schemas.openxmlformats.org/officeDocument/2006/relationships/customXml" Target="../ink/ink23.xml"/><Relationship Id="rId3" Type="http://schemas.microsoft.com/office/2007/relationships/hdphoto" Target="../media/hdphoto1.wdp"/><Relationship Id="rId7" Type="http://schemas.openxmlformats.org/officeDocument/2006/relationships/image" Target="../media/image79.png"/><Relationship Id="rId2" Type="http://schemas.openxmlformats.org/officeDocument/2006/relationships/image" Target="../media/image75.png"/><Relationship Id="rId1" Type="http://schemas.openxmlformats.org/officeDocument/2006/relationships/slideLayout" Target="../slideLayouts/slideLayout1.xml"/><Relationship Id="rId6" Type="http://schemas.openxmlformats.org/officeDocument/2006/relationships/image" Target="../media/image78.png"/><Relationship Id="rId5" Type="http://schemas.microsoft.com/office/2007/relationships/hdphoto" Target="../media/hdphoto2.wdp"/><Relationship Id="rId4" Type="http://schemas.openxmlformats.org/officeDocument/2006/relationships/image" Target="../media/image77.png"/><Relationship Id="rId9" Type="http://schemas.openxmlformats.org/officeDocument/2006/relationships/image" Target="../media/image81.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0.xml.rels><?xml version="1.0" encoding="UTF-8" standalone="yes"?>
<Relationships xmlns="http://schemas.openxmlformats.org/package/2006/relationships"><Relationship Id="rId8" Type="http://schemas.openxmlformats.org/officeDocument/2006/relationships/customXml" Target="../ink/ink24.xml"/><Relationship Id="rId3" Type="http://schemas.microsoft.com/office/2007/relationships/hdphoto" Target="../media/hdphoto1.wdp"/><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1.xml"/><Relationship Id="rId6" Type="http://schemas.openxmlformats.org/officeDocument/2006/relationships/image" Target="../media/image78.png"/><Relationship Id="rId5" Type="http://schemas.microsoft.com/office/2007/relationships/hdphoto" Target="../media/hdphoto2.wdp"/><Relationship Id="rId4" Type="http://schemas.openxmlformats.org/officeDocument/2006/relationships/image" Target="../media/image77.png"/><Relationship Id="rId9" Type="http://schemas.openxmlformats.org/officeDocument/2006/relationships/image" Target="../media/image83.png"/></Relationships>
</file>

<file path=ppt/slides/_rels/slide19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5.png"/><Relationship Id="rId1" Type="http://schemas.openxmlformats.org/officeDocument/2006/relationships/slideLayout" Target="../slideLayouts/slideLayout1.xml"/><Relationship Id="rId6" Type="http://schemas.openxmlformats.org/officeDocument/2006/relationships/image" Target="../media/image78.png"/><Relationship Id="rId5" Type="http://schemas.microsoft.com/office/2007/relationships/hdphoto" Target="../media/hdphoto2.wdp"/><Relationship Id="rId4" Type="http://schemas.openxmlformats.org/officeDocument/2006/relationships/image" Target="../media/image77.png"/></Relationships>
</file>

<file path=ppt/slides/_rels/slide192.xml.rels><?xml version="1.0" encoding="UTF-8" standalone="yes"?>
<Relationships xmlns="http://schemas.openxmlformats.org/package/2006/relationships"><Relationship Id="rId8" Type="http://schemas.openxmlformats.org/officeDocument/2006/relationships/image" Target="../media/image84.png"/><Relationship Id="rId3" Type="http://schemas.microsoft.com/office/2007/relationships/hdphoto" Target="../media/hdphoto1.wdp"/><Relationship Id="rId7" Type="http://schemas.openxmlformats.org/officeDocument/2006/relationships/customXml" Target="../ink/ink25.xml"/><Relationship Id="rId2" Type="http://schemas.openxmlformats.org/officeDocument/2006/relationships/image" Target="../media/image75.png"/><Relationship Id="rId1" Type="http://schemas.openxmlformats.org/officeDocument/2006/relationships/slideLayout" Target="../slideLayouts/slideLayout1.xml"/><Relationship Id="rId6" Type="http://schemas.openxmlformats.org/officeDocument/2006/relationships/image" Target="../media/image78.png"/><Relationship Id="rId5" Type="http://schemas.microsoft.com/office/2007/relationships/hdphoto" Target="../media/hdphoto2.wdp"/><Relationship Id="rId4" Type="http://schemas.openxmlformats.org/officeDocument/2006/relationships/image" Target="../media/image77.png"/></Relationships>
</file>

<file path=ppt/slides/_rels/slide193.xml.rels><?xml version="1.0" encoding="UTF-8" standalone="yes"?>
<Relationships xmlns="http://schemas.openxmlformats.org/package/2006/relationships"><Relationship Id="rId8" Type="http://schemas.openxmlformats.org/officeDocument/2006/relationships/image" Target="../media/image88.png"/><Relationship Id="rId3" Type="http://schemas.microsoft.com/office/2007/relationships/hdphoto" Target="../media/hdphoto1.wdp"/><Relationship Id="rId7" Type="http://schemas.openxmlformats.org/officeDocument/2006/relationships/customXml" Target="../ink/ink26.xml"/><Relationship Id="rId2" Type="http://schemas.openxmlformats.org/officeDocument/2006/relationships/image" Target="../media/image75.png"/><Relationship Id="rId1" Type="http://schemas.openxmlformats.org/officeDocument/2006/relationships/slideLayout" Target="../slideLayouts/slideLayout1.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2.png"/></Relationships>
</file>

<file path=ppt/slides/_rels/slide194.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75.png"/><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85.png"/><Relationship Id="rId4" Type="http://schemas.openxmlformats.org/officeDocument/2006/relationships/image" Target="../media/image82.png"/></Relationships>
</file>

<file path=ppt/slides/_rels/slide195.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image" Target="../media/image87.png"/><Relationship Id="rId1" Type="http://schemas.openxmlformats.org/officeDocument/2006/relationships/slideLayout" Target="../slideLayouts/slideLayout1.xml"/><Relationship Id="rId4" Type="http://schemas.openxmlformats.org/officeDocument/2006/relationships/image" Target="../media/image90.png"/></Relationships>
</file>

<file path=ppt/slides/_rels/slide19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8" Type="http://schemas.openxmlformats.org/officeDocument/2006/relationships/customXml" Target="../ink/ink28.xml"/><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75.png"/><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85.png"/><Relationship Id="rId4" Type="http://schemas.openxmlformats.org/officeDocument/2006/relationships/image" Target="../media/image82.png"/><Relationship Id="rId9" Type="http://schemas.openxmlformats.org/officeDocument/2006/relationships/image" Target="../media/image92.png"/></Relationships>
</file>

<file path=ppt/slides/_rels/slide199.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image" Target="../media/image91.png"/><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93.png"/><Relationship Id="rId1" Type="http://schemas.openxmlformats.org/officeDocument/2006/relationships/slideLayout" Target="../slideLayouts/slideLayout1.xml"/><Relationship Id="rId4" Type="http://schemas.openxmlformats.org/officeDocument/2006/relationships/image" Target="../media/image96.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image" Target="../media/image95.png"/><Relationship Id="rId1" Type="http://schemas.openxmlformats.org/officeDocument/2006/relationships/slideLayout" Target="../slideLayouts/slideLayout1.xml"/><Relationship Id="rId4" Type="http://schemas.openxmlformats.org/officeDocument/2006/relationships/image" Target="../media/image98.png"/></Relationships>
</file>

<file path=ppt/slides/_rels/slide20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image" Target="../media/image99.png"/><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20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10.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image" Target="../media/image102.png"/><Relationship Id="rId1" Type="http://schemas.openxmlformats.org/officeDocument/2006/relationships/slideLayout" Target="../slideLayouts/slideLayout1.xml"/><Relationship Id="rId4" Type="http://schemas.openxmlformats.org/officeDocument/2006/relationships/image" Target="../media/image104.png"/></Relationships>
</file>

<file path=ppt/slides/_rels/slide211.xml.rels><?xml version="1.0" encoding="UTF-8" standalone="yes"?>
<Relationships xmlns="http://schemas.openxmlformats.org/package/2006/relationships"><Relationship Id="rId8" Type="http://schemas.openxmlformats.org/officeDocument/2006/relationships/image" Target="../media/image106.png"/><Relationship Id="rId3" Type="http://schemas.microsoft.com/office/2007/relationships/hdphoto" Target="../media/hdphoto1.wdp"/><Relationship Id="rId7" Type="http://schemas.openxmlformats.org/officeDocument/2006/relationships/image" Target="../media/image105.png"/><Relationship Id="rId2" Type="http://schemas.openxmlformats.org/officeDocument/2006/relationships/image" Target="../media/image75.png"/><Relationship Id="rId1" Type="http://schemas.openxmlformats.org/officeDocument/2006/relationships/slideLayout" Target="../slideLayouts/slideLayout1.xml"/><Relationship Id="rId6" Type="http://schemas.openxmlformats.org/officeDocument/2006/relationships/image" Target="../media/image103.png"/><Relationship Id="rId5" Type="http://schemas.microsoft.com/office/2007/relationships/hdphoto" Target="../media/hdphoto2.wdp"/><Relationship Id="rId10" Type="http://schemas.openxmlformats.org/officeDocument/2006/relationships/image" Target="../media/image108.png"/><Relationship Id="rId4" Type="http://schemas.openxmlformats.org/officeDocument/2006/relationships/image" Target="../media/image77.png"/><Relationship Id="rId9" Type="http://schemas.openxmlformats.org/officeDocument/2006/relationships/customXml" Target="../ink/ink34.xml"/></Relationships>
</file>

<file path=ppt/slides/_rels/slide21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8" Type="http://schemas.openxmlformats.org/officeDocument/2006/relationships/image" Target="../media/image106.png"/><Relationship Id="rId3" Type="http://schemas.microsoft.com/office/2007/relationships/hdphoto" Target="../media/hdphoto1.wdp"/><Relationship Id="rId7" Type="http://schemas.openxmlformats.org/officeDocument/2006/relationships/image" Target="../media/image105.png"/><Relationship Id="rId2" Type="http://schemas.openxmlformats.org/officeDocument/2006/relationships/image" Target="../media/image75.png"/><Relationship Id="rId1" Type="http://schemas.openxmlformats.org/officeDocument/2006/relationships/slideLayout" Target="../slideLayouts/slideLayout1.xml"/><Relationship Id="rId6" Type="http://schemas.openxmlformats.org/officeDocument/2006/relationships/image" Target="../media/image103.png"/><Relationship Id="rId5" Type="http://schemas.microsoft.com/office/2007/relationships/hdphoto" Target="../media/hdphoto2.wdp"/><Relationship Id="rId4" Type="http://schemas.openxmlformats.org/officeDocument/2006/relationships/image" Target="../media/image77.png"/></Relationships>
</file>

<file path=ppt/slides/_rels/slide214.xml.rels><?xml version="1.0" encoding="UTF-8" standalone="yes"?>
<Relationships xmlns="http://schemas.openxmlformats.org/package/2006/relationships"><Relationship Id="rId8" Type="http://schemas.openxmlformats.org/officeDocument/2006/relationships/image" Target="../media/image109.png"/><Relationship Id="rId3" Type="http://schemas.microsoft.com/office/2007/relationships/hdphoto" Target="../media/hdphoto1.wdp"/><Relationship Id="rId7" Type="http://schemas.openxmlformats.org/officeDocument/2006/relationships/image" Target="../media/image105.png"/><Relationship Id="rId2" Type="http://schemas.openxmlformats.org/officeDocument/2006/relationships/image" Target="../media/image75.png"/><Relationship Id="rId1" Type="http://schemas.openxmlformats.org/officeDocument/2006/relationships/slideLayout" Target="../slideLayouts/slideLayout1.xml"/><Relationship Id="rId6" Type="http://schemas.openxmlformats.org/officeDocument/2006/relationships/image" Target="../media/image103.png"/><Relationship Id="rId5" Type="http://schemas.microsoft.com/office/2007/relationships/hdphoto" Target="../media/hdphoto2.wdp"/><Relationship Id="rId4" Type="http://schemas.openxmlformats.org/officeDocument/2006/relationships/image" Target="../media/image77.png"/><Relationship Id="rId9" Type="http://schemas.openxmlformats.org/officeDocument/2006/relationships/image" Target="../media/image110.png"/></Relationships>
</file>

<file path=ppt/slides/_rels/slide21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8" Type="http://schemas.openxmlformats.org/officeDocument/2006/relationships/image" Target="../media/image106.png"/><Relationship Id="rId3" Type="http://schemas.microsoft.com/office/2007/relationships/hdphoto" Target="../media/hdphoto1.wdp"/><Relationship Id="rId7" Type="http://schemas.openxmlformats.org/officeDocument/2006/relationships/image" Target="../media/image105.png"/><Relationship Id="rId2" Type="http://schemas.openxmlformats.org/officeDocument/2006/relationships/image" Target="../media/image75.png"/><Relationship Id="rId1" Type="http://schemas.openxmlformats.org/officeDocument/2006/relationships/slideLayout" Target="../slideLayouts/slideLayout1.xml"/><Relationship Id="rId6" Type="http://schemas.openxmlformats.org/officeDocument/2006/relationships/image" Target="../media/image103.png"/><Relationship Id="rId5" Type="http://schemas.microsoft.com/office/2007/relationships/hdphoto" Target="../media/hdphoto2.wdp"/><Relationship Id="rId4" Type="http://schemas.openxmlformats.org/officeDocument/2006/relationships/image" Target="../media/image77.png"/></Relationships>
</file>

<file path=ppt/slides/_rels/slide217.xml.rels><?xml version="1.0" encoding="UTF-8" standalone="yes"?>
<Relationships xmlns="http://schemas.openxmlformats.org/package/2006/relationships"><Relationship Id="rId8" Type="http://schemas.openxmlformats.org/officeDocument/2006/relationships/image" Target="../media/image109.png"/><Relationship Id="rId3" Type="http://schemas.microsoft.com/office/2007/relationships/hdphoto" Target="../media/hdphoto1.wdp"/><Relationship Id="rId7" Type="http://schemas.openxmlformats.org/officeDocument/2006/relationships/image" Target="../media/image105.png"/><Relationship Id="rId2" Type="http://schemas.openxmlformats.org/officeDocument/2006/relationships/image" Target="../media/image75.png"/><Relationship Id="rId1" Type="http://schemas.openxmlformats.org/officeDocument/2006/relationships/slideLayout" Target="../slideLayouts/slideLayout1.xml"/><Relationship Id="rId6" Type="http://schemas.openxmlformats.org/officeDocument/2006/relationships/image" Target="../media/image103.png"/><Relationship Id="rId5" Type="http://schemas.microsoft.com/office/2007/relationships/hdphoto" Target="../media/hdphoto2.wdp"/><Relationship Id="rId4" Type="http://schemas.openxmlformats.org/officeDocument/2006/relationships/image" Target="../media/image77.png"/><Relationship Id="rId9" Type="http://schemas.openxmlformats.org/officeDocument/2006/relationships/image" Target="../media/image110.png"/></Relationships>
</file>

<file path=ppt/slides/_rels/slide218.xml.rels><?xml version="1.0" encoding="UTF-8" standalone="yes"?>
<Relationships xmlns="http://schemas.openxmlformats.org/package/2006/relationships"><Relationship Id="rId8" Type="http://schemas.openxmlformats.org/officeDocument/2006/relationships/image" Target="../media/image110.png"/><Relationship Id="rId3" Type="http://schemas.microsoft.com/office/2007/relationships/hdphoto" Target="../media/hdphoto1.wdp"/><Relationship Id="rId7" Type="http://schemas.openxmlformats.org/officeDocument/2006/relationships/image" Target="../media/image109.png"/><Relationship Id="rId2" Type="http://schemas.openxmlformats.org/officeDocument/2006/relationships/image" Target="../media/image75.png"/><Relationship Id="rId1" Type="http://schemas.openxmlformats.org/officeDocument/2006/relationships/slideLayout" Target="../slideLayouts/slideLayout1.xml"/><Relationship Id="rId6" Type="http://schemas.openxmlformats.org/officeDocument/2006/relationships/image" Target="../media/image103.png"/><Relationship Id="rId5" Type="http://schemas.microsoft.com/office/2007/relationships/hdphoto" Target="../media/hdphoto2.wdp"/><Relationship Id="rId4" Type="http://schemas.openxmlformats.org/officeDocument/2006/relationships/image" Target="../media/image7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374072" y="2074783"/>
            <a:ext cx="11887200" cy="2708434"/>
          </a:xfrm>
          <a:prstGeom prst="rect">
            <a:avLst/>
          </a:prstGeom>
          <a:noFill/>
        </p:spPr>
        <p:txBody>
          <a:bodyPr wrap="square" rtlCol="0" anchor="ctr">
            <a:spAutoFit/>
          </a:bodyPr>
          <a:lstStyle/>
          <a:p>
            <a:r>
              <a:rPr lang="en-US" sz="17000" dirty="0">
                <a:effectLst>
                  <a:outerShdw blurRad="63500" sx="102000" sy="102000" algn="ctr" rotWithShape="0">
                    <a:prstClr val="black">
                      <a:alpha val="40000"/>
                    </a:prstClr>
                  </a:outerShdw>
                </a:effectLst>
                <a:latin typeface="Rockwell Extra Bold" panose="02060903040505020403" pitchFamily="18" charset="0"/>
              </a:rPr>
              <a:t>Function</a:t>
            </a:r>
          </a:p>
        </p:txBody>
      </p:sp>
    </p:spTree>
    <p:extLst>
      <p:ext uri="{BB962C8B-B14F-4D97-AF65-F5344CB8AC3E}">
        <p14:creationId xmlns:p14="http://schemas.microsoft.com/office/powerpoint/2010/main" val="3142347020"/>
      </p:ext>
    </p:extLst>
  </p:cSld>
  <p:clrMapOvr>
    <a:masterClrMapping/>
  </p:clrMapOvr>
  <p:transition spd="slow">
    <p:push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18A717-6FD1-E8A1-60E2-6094601BA0AE}"/>
              </a:ext>
            </a:extLst>
          </p:cNvPr>
          <p:cNvSpPr txBox="1"/>
          <p:nvPr/>
        </p:nvSpPr>
        <p:spPr>
          <a:xfrm>
            <a:off x="0" y="0"/>
            <a:ext cx="12192000" cy="861774"/>
          </a:xfrm>
          <a:prstGeom prst="rect">
            <a:avLst/>
          </a:prstGeom>
          <a:noFill/>
        </p:spPr>
        <p:txBody>
          <a:bodyPr wrap="square" rtlCol="0" anchor="ctr">
            <a:spAutoFit/>
          </a:bodyPr>
          <a:lstStyle/>
          <a:p>
            <a:r>
              <a:rPr lang="en-US" sz="5000" dirty="0">
                <a:latin typeface="Rockwell Extra Bold" panose="02060903040505020403" pitchFamily="18" charset="0"/>
              </a:rPr>
              <a:t>Research</a:t>
            </a:r>
          </a:p>
        </p:txBody>
      </p:sp>
      <p:pic>
        <p:nvPicPr>
          <p:cNvPr id="1030" name="Picture 6" descr="Download Book Png 8 HQ PNG Image | FreePNGImg">
            <a:extLst>
              <a:ext uri="{FF2B5EF4-FFF2-40B4-BE49-F238E27FC236}">
                <a16:creationId xmlns:a16="http://schemas.microsoft.com/office/drawing/2014/main" id="{3733B1BF-5D16-AD72-49D0-EDF847097C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3090253">
            <a:off x="6356486" y="9282731"/>
            <a:ext cx="6182414" cy="447881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ree Book Transparent Background, Download Free Book Transparent Background  png images, Free ClipArts on Clipart Library">
            <a:extLst>
              <a:ext uri="{FF2B5EF4-FFF2-40B4-BE49-F238E27FC236}">
                <a16:creationId xmlns:a16="http://schemas.microsoft.com/office/drawing/2014/main" id="{FC18C527-C23A-DB2F-82A5-A51EB148C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4860081">
            <a:off x="11058247" y="7415415"/>
            <a:ext cx="989218" cy="46653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Download Book Png 8 HQ PNG Image | FreePNGImg">
            <a:extLst>
              <a:ext uri="{FF2B5EF4-FFF2-40B4-BE49-F238E27FC236}">
                <a16:creationId xmlns:a16="http://schemas.microsoft.com/office/drawing/2014/main" id="{76A8B196-D548-0ED1-0AB6-88DFADA4D6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8085413">
            <a:off x="-5443581" y="-2681299"/>
            <a:ext cx="6675014" cy="48356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Free Book Transparent Background, Download Free Book Transparent Background  png images, Free ClipArts on Clipart Library">
            <a:extLst>
              <a:ext uri="{FF2B5EF4-FFF2-40B4-BE49-F238E27FC236}">
                <a16:creationId xmlns:a16="http://schemas.microsoft.com/office/drawing/2014/main" id="{494D96F5-C616-7B0F-E8CA-5F97BDE1BB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764756">
            <a:off x="11296942" y="-2220444"/>
            <a:ext cx="6244266" cy="294488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ook PNG, Book Transparent Background - FreeIconsPNG">
            <a:extLst>
              <a:ext uri="{FF2B5EF4-FFF2-40B4-BE49-F238E27FC236}">
                <a16:creationId xmlns:a16="http://schemas.microsoft.com/office/drawing/2014/main" id="{089D309A-FBB7-66BC-9A72-4529D0356B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1043890">
            <a:off x="670412" y="7456475"/>
            <a:ext cx="1137408" cy="75353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Book PNG, Book Transparent Background - FreeIconsPNG">
            <a:extLst>
              <a:ext uri="{FF2B5EF4-FFF2-40B4-BE49-F238E27FC236}">
                <a16:creationId xmlns:a16="http://schemas.microsoft.com/office/drawing/2014/main" id="{0038F6AA-7B5E-6074-2CE6-E0656B3E24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01859" y="1344958"/>
            <a:ext cx="7547676" cy="50003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Free Book Transparent Background, Download Free Book Transparent Background  png images, Free ClipArts on Clipart Library">
            <a:extLst>
              <a:ext uri="{FF2B5EF4-FFF2-40B4-BE49-F238E27FC236}">
                <a16:creationId xmlns:a16="http://schemas.microsoft.com/office/drawing/2014/main" id="{01E5FFC0-E3F7-EF98-1D74-12F20178D5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082652">
            <a:off x="2871369" y="7952505"/>
            <a:ext cx="752566" cy="35492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Download Book Png 8 HQ PNG Image | FreePNGImg">
            <a:extLst>
              <a:ext uri="{FF2B5EF4-FFF2-40B4-BE49-F238E27FC236}">
                <a16:creationId xmlns:a16="http://schemas.microsoft.com/office/drawing/2014/main" id="{C2CDF20A-587C-CA36-18FA-5B636EAAF8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788076">
            <a:off x="-1294112" y="7887586"/>
            <a:ext cx="1754280" cy="12708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Free Book Transparent Background, Download Free Book Transparent Background  png images, Free ClipArts on Clipart Library">
            <a:extLst>
              <a:ext uri="{FF2B5EF4-FFF2-40B4-BE49-F238E27FC236}">
                <a16:creationId xmlns:a16="http://schemas.microsoft.com/office/drawing/2014/main" id="{D5BFC616-FBFB-17B0-2E44-C75FB65B3A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4273" y="1663534"/>
            <a:ext cx="8190660" cy="38628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E9BC75D-C4D4-E7F8-2CA2-7CC1961F996B}"/>
              </a:ext>
            </a:extLst>
          </p:cNvPr>
          <p:cNvSpPr txBox="1"/>
          <p:nvPr/>
        </p:nvSpPr>
        <p:spPr>
          <a:xfrm>
            <a:off x="222663" y="3105834"/>
            <a:ext cx="4310743" cy="646331"/>
          </a:xfrm>
          <a:prstGeom prst="rect">
            <a:avLst/>
          </a:prstGeom>
          <a:noFill/>
        </p:spPr>
        <p:txBody>
          <a:bodyPr wrap="square" rtlCol="0">
            <a:spAutoFit/>
          </a:bodyPr>
          <a:lstStyle/>
          <a:p>
            <a:r>
              <a:rPr lang="en-US" sz="3600" dirty="0">
                <a:latin typeface="Rockwell Extra Bold" panose="02060903040505020403" pitchFamily="18" charset="0"/>
              </a:rPr>
              <a:t>Read the book.</a:t>
            </a:r>
          </a:p>
        </p:txBody>
      </p:sp>
    </p:spTree>
    <p:extLst>
      <p:ext uri="{BB962C8B-B14F-4D97-AF65-F5344CB8AC3E}">
        <p14:creationId xmlns:p14="http://schemas.microsoft.com/office/powerpoint/2010/main" val="1104974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Function Signature C#</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
        <p:nvSpPr>
          <p:cNvPr id="4" name="TextBox 3">
            <a:extLst>
              <a:ext uri="{FF2B5EF4-FFF2-40B4-BE49-F238E27FC236}">
                <a16:creationId xmlns:a16="http://schemas.microsoft.com/office/drawing/2014/main" id="{AB8C0E84-41A3-02F8-DA2E-FD341D7A0401}"/>
              </a:ext>
            </a:extLst>
          </p:cNvPr>
          <p:cNvSpPr txBox="1"/>
          <p:nvPr/>
        </p:nvSpPr>
        <p:spPr>
          <a:xfrm>
            <a:off x="0" y="2430973"/>
            <a:ext cx="12192000" cy="2400657"/>
          </a:xfrm>
          <a:prstGeom prst="rect">
            <a:avLst/>
          </a:prstGeom>
          <a:noFill/>
        </p:spPr>
        <p:txBody>
          <a:bodyPr wrap="square" rtlCol="0">
            <a:spAutoFit/>
          </a:bodyPr>
          <a:lstStyle/>
          <a:p>
            <a:pPr algn="ctr"/>
            <a:r>
              <a:rPr lang="en-US" sz="5000" dirty="0">
                <a:latin typeface="Rockwell Extra Bold" panose="02060903040505020403" pitchFamily="18" charset="0"/>
              </a:rPr>
              <a:t>params SHOULD always be the very last input.</a:t>
            </a:r>
          </a:p>
          <a:p>
            <a:pPr algn="ctr"/>
            <a:r>
              <a:rPr lang="en-US" sz="5000" dirty="0">
                <a:latin typeface="Rockwell Extra Bold" panose="02060903040505020403" pitchFamily="18" charset="0"/>
              </a:rPr>
              <a:t>Here it throws an error.</a:t>
            </a:r>
          </a:p>
        </p:txBody>
      </p:sp>
      <p:pic>
        <p:nvPicPr>
          <p:cNvPr id="5" name="Picture 4">
            <a:extLst>
              <a:ext uri="{FF2B5EF4-FFF2-40B4-BE49-F238E27FC236}">
                <a16:creationId xmlns:a16="http://schemas.microsoft.com/office/drawing/2014/main" id="{AF06CAA5-6B5D-A5B8-4A48-A9C01C614C3C}"/>
              </a:ext>
            </a:extLst>
          </p:cNvPr>
          <p:cNvPicPr>
            <a:picLocks noChangeAspect="1"/>
          </p:cNvPicPr>
          <p:nvPr/>
        </p:nvPicPr>
        <p:blipFill>
          <a:blip r:embed="rId2"/>
          <a:stretch>
            <a:fillRect/>
          </a:stretch>
        </p:blipFill>
        <p:spPr>
          <a:xfrm>
            <a:off x="3169220" y="5324762"/>
            <a:ext cx="6296904" cy="409632"/>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A83A0339-4CB7-AA48-7D97-317B8C00517F}"/>
                  </a:ext>
                </a:extLst>
              </p14:cNvPr>
              <p14:cNvContentPartPr/>
              <p14:nvPr/>
            </p14:nvContentPartPr>
            <p14:xfrm>
              <a:off x="8147160" y="5632560"/>
              <a:ext cx="1035360" cy="6480"/>
            </p14:xfrm>
          </p:contentPart>
        </mc:Choice>
        <mc:Fallback xmlns="">
          <p:pic>
            <p:nvPicPr>
              <p:cNvPr id="2" name="Ink 1">
                <a:extLst>
                  <a:ext uri="{FF2B5EF4-FFF2-40B4-BE49-F238E27FC236}">
                    <a16:creationId xmlns:a16="http://schemas.microsoft.com/office/drawing/2014/main" id="{A83A0339-4CB7-AA48-7D97-317B8C00517F}"/>
                  </a:ext>
                </a:extLst>
              </p:cNvPr>
              <p:cNvPicPr/>
              <p:nvPr/>
            </p:nvPicPr>
            <p:blipFill>
              <a:blip r:embed="rId4"/>
              <a:stretch>
                <a:fillRect/>
              </a:stretch>
            </p:blipFill>
            <p:spPr>
              <a:xfrm>
                <a:off x="8137800" y="5623200"/>
                <a:ext cx="1054080" cy="25200"/>
              </a:xfrm>
              <a:prstGeom prst="rect">
                <a:avLst/>
              </a:prstGeom>
            </p:spPr>
          </p:pic>
        </mc:Fallback>
      </mc:AlternateContent>
    </p:spTree>
    <p:extLst>
      <p:ext uri="{BB962C8B-B14F-4D97-AF65-F5344CB8AC3E}">
        <p14:creationId xmlns:p14="http://schemas.microsoft.com/office/powerpoint/2010/main" val="854755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Function Signature C#</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
        <p:nvSpPr>
          <p:cNvPr id="4" name="TextBox 3">
            <a:extLst>
              <a:ext uri="{FF2B5EF4-FFF2-40B4-BE49-F238E27FC236}">
                <a16:creationId xmlns:a16="http://schemas.microsoft.com/office/drawing/2014/main" id="{AB8C0E84-41A3-02F8-DA2E-FD341D7A0401}"/>
              </a:ext>
            </a:extLst>
          </p:cNvPr>
          <p:cNvSpPr txBox="1"/>
          <p:nvPr/>
        </p:nvSpPr>
        <p:spPr>
          <a:xfrm>
            <a:off x="0" y="2430973"/>
            <a:ext cx="12192000" cy="861774"/>
          </a:xfrm>
          <a:prstGeom prst="rect">
            <a:avLst/>
          </a:prstGeom>
          <a:noFill/>
        </p:spPr>
        <p:txBody>
          <a:bodyPr wrap="square" rtlCol="0">
            <a:spAutoFit/>
          </a:bodyPr>
          <a:lstStyle/>
          <a:p>
            <a:pPr algn="ctr"/>
            <a:r>
              <a:rPr lang="en-US" sz="5000" dirty="0">
                <a:latin typeface="Rockwell Extra Bold" panose="02060903040505020403" pitchFamily="18" charset="0"/>
              </a:rPr>
              <a:t>Valid case:</a:t>
            </a:r>
          </a:p>
        </p:txBody>
      </p:sp>
      <p:pic>
        <p:nvPicPr>
          <p:cNvPr id="6" name="Picture 5">
            <a:extLst>
              <a:ext uri="{FF2B5EF4-FFF2-40B4-BE49-F238E27FC236}">
                <a16:creationId xmlns:a16="http://schemas.microsoft.com/office/drawing/2014/main" id="{C63859F4-FE35-DF5C-6F81-2549ED4EE127}"/>
              </a:ext>
            </a:extLst>
          </p:cNvPr>
          <p:cNvPicPr>
            <a:picLocks noChangeAspect="1"/>
          </p:cNvPicPr>
          <p:nvPr/>
        </p:nvPicPr>
        <p:blipFill>
          <a:blip r:embed="rId2"/>
          <a:stretch>
            <a:fillRect/>
          </a:stretch>
        </p:blipFill>
        <p:spPr>
          <a:xfrm>
            <a:off x="2918969" y="4316261"/>
            <a:ext cx="6354062" cy="485843"/>
          </a:xfrm>
          <a:prstGeom prst="rect">
            <a:avLst/>
          </a:prstGeom>
        </p:spPr>
      </p:pic>
    </p:spTree>
    <p:extLst>
      <p:ext uri="{BB962C8B-B14F-4D97-AF65-F5344CB8AC3E}">
        <p14:creationId xmlns:p14="http://schemas.microsoft.com/office/powerpoint/2010/main" val="202780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Function Signature C#</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
        <p:nvSpPr>
          <p:cNvPr id="5" name="TextBox 4">
            <a:extLst>
              <a:ext uri="{FF2B5EF4-FFF2-40B4-BE49-F238E27FC236}">
                <a16:creationId xmlns:a16="http://schemas.microsoft.com/office/drawing/2014/main" id="{D8716057-59FC-501D-0527-CD855CCF99F7}"/>
              </a:ext>
            </a:extLst>
          </p:cNvPr>
          <p:cNvSpPr txBox="1"/>
          <p:nvPr/>
        </p:nvSpPr>
        <p:spPr>
          <a:xfrm>
            <a:off x="0" y="1814920"/>
            <a:ext cx="12192000" cy="3170099"/>
          </a:xfrm>
          <a:prstGeom prst="rect">
            <a:avLst/>
          </a:prstGeom>
          <a:noFill/>
        </p:spPr>
        <p:txBody>
          <a:bodyPr wrap="square" rtlCol="0">
            <a:spAutoFit/>
          </a:bodyPr>
          <a:lstStyle/>
          <a:p>
            <a:pPr algn="ctr"/>
            <a:r>
              <a:rPr lang="en-US" sz="5000" dirty="0">
                <a:latin typeface="Rockwell Extra Bold" panose="02060903040505020403" pitchFamily="18" charset="0"/>
              </a:rPr>
              <a:t>Functions could have 0 parameters by simply not adding any.</a:t>
            </a:r>
          </a:p>
          <a:p>
            <a:pPr algn="ctr"/>
            <a:r>
              <a:rPr lang="en-US" sz="5000" dirty="0" err="1">
                <a:latin typeface="Rockwell Extra Bold" panose="02060903040505020403" pitchFamily="18" charset="0"/>
              </a:rPr>
              <a:t>Parameterless</a:t>
            </a:r>
            <a:endParaRPr lang="en-US" sz="5000" dirty="0">
              <a:latin typeface="Rockwell Extra Bold" panose="02060903040505020403" pitchFamily="18" charset="0"/>
            </a:endParaRPr>
          </a:p>
        </p:txBody>
      </p:sp>
      <p:pic>
        <p:nvPicPr>
          <p:cNvPr id="9" name="Picture 8">
            <a:extLst>
              <a:ext uri="{FF2B5EF4-FFF2-40B4-BE49-F238E27FC236}">
                <a16:creationId xmlns:a16="http://schemas.microsoft.com/office/drawing/2014/main" id="{07C6FEAB-B368-5EB4-8CDB-3017FE99E9E4}"/>
              </a:ext>
            </a:extLst>
          </p:cNvPr>
          <p:cNvPicPr>
            <a:picLocks noChangeAspect="1"/>
          </p:cNvPicPr>
          <p:nvPr/>
        </p:nvPicPr>
        <p:blipFill>
          <a:blip r:embed="rId2"/>
          <a:stretch>
            <a:fillRect/>
          </a:stretch>
        </p:blipFill>
        <p:spPr>
          <a:xfrm>
            <a:off x="4862340" y="5043080"/>
            <a:ext cx="2467319" cy="352474"/>
          </a:xfrm>
          <a:prstGeom prst="rect">
            <a:avLst/>
          </a:prstGeom>
        </p:spPr>
      </p:pic>
    </p:spTree>
    <p:extLst>
      <p:ext uri="{BB962C8B-B14F-4D97-AF65-F5344CB8AC3E}">
        <p14:creationId xmlns:p14="http://schemas.microsoft.com/office/powerpoint/2010/main" val="3874902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Function Signature C#</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
        <p:nvSpPr>
          <p:cNvPr id="5" name="TextBox 4">
            <a:extLst>
              <a:ext uri="{FF2B5EF4-FFF2-40B4-BE49-F238E27FC236}">
                <a16:creationId xmlns:a16="http://schemas.microsoft.com/office/drawing/2014/main" id="{D8716057-59FC-501D-0527-CD855CCF99F7}"/>
              </a:ext>
            </a:extLst>
          </p:cNvPr>
          <p:cNvSpPr txBox="1"/>
          <p:nvPr/>
        </p:nvSpPr>
        <p:spPr>
          <a:xfrm>
            <a:off x="0" y="1814920"/>
            <a:ext cx="12192000" cy="2400657"/>
          </a:xfrm>
          <a:prstGeom prst="rect">
            <a:avLst/>
          </a:prstGeom>
          <a:noFill/>
        </p:spPr>
        <p:txBody>
          <a:bodyPr wrap="square" rtlCol="0">
            <a:spAutoFit/>
          </a:bodyPr>
          <a:lstStyle/>
          <a:p>
            <a:pPr algn="ctr"/>
            <a:r>
              <a:rPr lang="en-US" sz="5000" dirty="0">
                <a:latin typeface="Rockwell Extra Bold" panose="02060903040505020403" pitchFamily="18" charset="0"/>
              </a:rPr>
              <a:t>Functions could also have no output or return type using the void datatype.</a:t>
            </a:r>
          </a:p>
        </p:txBody>
      </p:sp>
      <p:pic>
        <p:nvPicPr>
          <p:cNvPr id="4" name="Picture 3">
            <a:extLst>
              <a:ext uri="{FF2B5EF4-FFF2-40B4-BE49-F238E27FC236}">
                <a16:creationId xmlns:a16="http://schemas.microsoft.com/office/drawing/2014/main" id="{967DFFA3-251C-5EB3-B679-4F9999B3B11F}"/>
              </a:ext>
            </a:extLst>
          </p:cNvPr>
          <p:cNvPicPr>
            <a:picLocks noChangeAspect="1"/>
          </p:cNvPicPr>
          <p:nvPr/>
        </p:nvPicPr>
        <p:blipFill>
          <a:blip r:embed="rId2"/>
          <a:stretch>
            <a:fillRect/>
          </a:stretch>
        </p:blipFill>
        <p:spPr>
          <a:xfrm>
            <a:off x="4590840" y="4847090"/>
            <a:ext cx="3010320" cy="342948"/>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F4829D5A-C71B-05CC-C0F6-0037C613D5DA}"/>
                  </a:ext>
                </a:extLst>
              </p14:cNvPr>
              <p14:cNvContentPartPr/>
              <p14:nvPr/>
            </p14:nvContentPartPr>
            <p14:xfrm>
              <a:off x="5892840" y="4781520"/>
              <a:ext cx="730440" cy="464040"/>
            </p14:xfrm>
          </p:contentPart>
        </mc:Choice>
        <mc:Fallback xmlns="">
          <p:pic>
            <p:nvPicPr>
              <p:cNvPr id="2" name="Ink 1">
                <a:extLst>
                  <a:ext uri="{FF2B5EF4-FFF2-40B4-BE49-F238E27FC236}">
                    <a16:creationId xmlns:a16="http://schemas.microsoft.com/office/drawing/2014/main" id="{F4829D5A-C71B-05CC-C0F6-0037C613D5DA}"/>
                  </a:ext>
                </a:extLst>
              </p:cNvPr>
              <p:cNvPicPr/>
              <p:nvPr/>
            </p:nvPicPr>
            <p:blipFill>
              <a:blip r:embed="rId4"/>
              <a:stretch>
                <a:fillRect/>
              </a:stretch>
            </p:blipFill>
            <p:spPr>
              <a:xfrm>
                <a:off x="5883480" y="4772160"/>
                <a:ext cx="749160" cy="482760"/>
              </a:xfrm>
              <a:prstGeom prst="rect">
                <a:avLst/>
              </a:prstGeom>
            </p:spPr>
          </p:pic>
        </mc:Fallback>
      </mc:AlternateContent>
    </p:spTree>
    <p:extLst>
      <p:ext uri="{BB962C8B-B14F-4D97-AF65-F5344CB8AC3E}">
        <p14:creationId xmlns:p14="http://schemas.microsoft.com/office/powerpoint/2010/main" val="3545627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Function Signature C#</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pic>
        <p:nvPicPr>
          <p:cNvPr id="5" name="Picture 4">
            <a:extLst>
              <a:ext uri="{FF2B5EF4-FFF2-40B4-BE49-F238E27FC236}">
                <a16:creationId xmlns:a16="http://schemas.microsoft.com/office/drawing/2014/main" id="{0DF70926-BB68-AFF2-F32D-A7F4B4C84265}"/>
              </a:ext>
            </a:extLst>
          </p:cNvPr>
          <p:cNvPicPr>
            <a:picLocks noChangeAspect="1"/>
          </p:cNvPicPr>
          <p:nvPr/>
        </p:nvPicPr>
        <p:blipFill>
          <a:blip r:embed="rId2"/>
          <a:stretch>
            <a:fillRect/>
          </a:stretch>
        </p:blipFill>
        <p:spPr>
          <a:xfrm>
            <a:off x="8296065" y="3198956"/>
            <a:ext cx="3010320" cy="342948"/>
          </a:xfrm>
          <a:prstGeom prst="rect">
            <a:avLst/>
          </a:prstGeom>
        </p:spPr>
      </p:pic>
      <p:sp>
        <p:nvSpPr>
          <p:cNvPr id="6" name="TextBox 5">
            <a:extLst>
              <a:ext uri="{FF2B5EF4-FFF2-40B4-BE49-F238E27FC236}">
                <a16:creationId xmlns:a16="http://schemas.microsoft.com/office/drawing/2014/main" id="{88FE75F3-CC9D-8B81-1C54-C11D7999ADBE}"/>
              </a:ext>
            </a:extLst>
          </p:cNvPr>
          <p:cNvSpPr txBox="1"/>
          <p:nvPr/>
        </p:nvSpPr>
        <p:spPr>
          <a:xfrm>
            <a:off x="0" y="1814920"/>
            <a:ext cx="7467600" cy="3046988"/>
          </a:xfrm>
          <a:prstGeom prst="rect">
            <a:avLst/>
          </a:prstGeom>
          <a:noFill/>
        </p:spPr>
        <p:txBody>
          <a:bodyPr wrap="square" rtlCol="0">
            <a:spAutoFit/>
          </a:bodyPr>
          <a:lstStyle/>
          <a:p>
            <a:pPr algn="ctr"/>
            <a:r>
              <a:rPr lang="en-US" sz="3200" dirty="0">
                <a:latin typeface="Rockwell Extra Bold" panose="02060903040505020403" pitchFamily="18" charset="0"/>
              </a:rPr>
              <a:t>Void is a datatype that simply means nothing.</a:t>
            </a:r>
          </a:p>
          <a:p>
            <a:pPr algn="ctr"/>
            <a:r>
              <a:rPr lang="en-US" sz="3200" dirty="0">
                <a:latin typeface="Rockwell Extra Bold" panose="02060903040505020403" pitchFamily="18" charset="0"/>
              </a:rPr>
              <a:t>It’s only used as a return type for functions.</a:t>
            </a:r>
          </a:p>
          <a:p>
            <a:pPr algn="ctr"/>
            <a:r>
              <a:rPr lang="en-US" sz="3200" dirty="0">
                <a:latin typeface="Rockwell Extra Bold" panose="02060903040505020403" pitchFamily="18" charset="0"/>
              </a:rPr>
              <a:t>Indicating that it returns nothing, no output.</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39FB243-C778-81DE-807C-5DCD40F97A8B}"/>
                  </a:ext>
                </a:extLst>
              </p14:cNvPr>
              <p14:cNvContentPartPr/>
              <p14:nvPr/>
            </p14:nvContentPartPr>
            <p14:xfrm>
              <a:off x="9588600" y="3219480"/>
              <a:ext cx="635400" cy="159120"/>
            </p14:xfrm>
          </p:contentPart>
        </mc:Choice>
        <mc:Fallback xmlns="">
          <p:pic>
            <p:nvPicPr>
              <p:cNvPr id="2" name="Ink 1">
                <a:extLst>
                  <a:ext uri="{FF2B5EF4-FFF2-40B4-BE49-F238E27FC236}">
                    <a16:creationId xmlns:a16="http://schemas.microsoft.com/office/drawing/2014/main" id="{139FB243-C778-81DE-807C-5DCD40F97A8B}"/>
                  </a:ext>
                </a:extLst>
              </p:cNvPr>
              <p:cNvPicPr/>
              <p:nvPr/>
            </p:nvPicPr>
            <p:blipFill>
              <a:blip r:embed="rId4"/>
              <a:stretch>
                <a:fillRect/>
              </a:stretch>
            </p:blipFill>
            <p:spPr>
              <a:xfrm>
                <a:off x="9579240" y="3210120"/>
                <a:ext cx="654120" cy="177840"/>
              </a:xfrm>
              <a:prstGeom prst="rect">
                <a:avLst/>
              </a:prstGeom>
            </p:spPr>
          </p:pic>
        </mc:Fallback>
      </mc:AlternateContent>
    </p:spTree>
    <p:extLst>
      <p:ext uri="{BB962C8B-B14F-4D97-AF65-F5344CB8AC3E}">
        <p14:creationId xmlns:p14="http://schemas.microsoft.com/office/powerpoint/2010/main" val="2487220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Function Signature C#</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
        <p:nvSpPr>
          <p:cNvPr id="2" name="TextBox 1">
            <a:extLst>
              <a:ext uri="{FF2B5EF4-FFF2-40B4-BE49-F238E27FC236}">
                <a16:creationId xmlns:a16="http://schemas.microsoft.com/office/drawing/2014/main" id="{5FFE8D64-DD25-3ABC-AC9F-AAE2D238631F}"/>
              </a:ext>
            </a:extLst>
          </p:cNvPr>
          <p:cNvSpPr txBox="1"/>
          <p:nvPr/>
        </p:nvSpPr>
        <p:spPr>
          <a:xfrm>
            <a:off x="0" y="1814920"/>
            <a:ext cx="12192000" cy="3170099"/>
          </a:xfrm>
          <a:prstGeom prst="rect">
            <a:avLst/>
          </a:prstGeom>
          <a:noFill/>
        </p:spPr>
        <p:txBody>
          <a:bodyPr wrap="square" rtlCol="0">
            <a:spAutoFit/>
          </a:bodyPr>
          <a:lstStyle/>
          <a:p>
            <a:pPr algn="ctr"/>
            <a:r>
              <a:rPr lang="en-US" sz="5000" dirty="0">
                <a:latin typeface="Rockwell Extra Bold" panose="02060903040505020403" pitchFamily="18" charset="0"/>
              </a:rPr>
              <a:t>Functions with void return type or no parameters are always IMPURE functions</a:t>
            </a:r>
          </a:p>
          <a:p>
            <a:pPr algn="ctr"/>
            <a:r>
              <a:rPr lang="en-US" sz="5000" dirty="0">
                <a:latin typeface="Rockwell Extra Bold" panose="02060903040505020403" pitchFamily="18" charset="0"/>
              </a:rPr>
              <a:t>(More on that later)</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D628E59-C7CC-73FA-B545-B712832B9B40}"/>
                  </a:ext>
                </a:extLst>
              </p14:cNvPr>
              <p14:cNvContentPartPr/>
              <p14:nvPr/>
            </p14:nvContentPartPr>
            <p14:xfrm>
              <a:off x="2692440" y="4089240"/>
              <a:ext cx="2991240" cy="127440"/>
            </p14:xfrm>
          </p:contentPart>
        </mc:Choice>
        <mc:Fallback xmlns="">
          <p:pic>
            <p:nvPicPr>
              <p:cNvPr id="4" name="Ink 3">
                <a:extLst>
                  <a:ext uri="{FF2B5EF4-FFF2-40B4-BE49-F238E27FC236}">
                    <a16:creationId xmlns:a16="http://schemas.microsoft.com/office/drawing/2014/main" id="{BD628E59-C7CC-73FA-B545-B712832B9B40}"/>
                  </a:ext>
                </a:extLst>
              </p:cNvPr>
              <p:cNvPicPr/>
              <p:nvPr/>
            </p:nvPicPr>
            <p:blipFill>
              <a:blip r:embed="rId3"/>
              <a:stretch>
                <a:fillRect/>
              </a:stretch>
            </p:blipFill>
            <p:spPr>
              <a:xfrm>
                <a:off x="2683080" y="4079880"/>
                <a:ext cx="3009960" cy="146160"/>
              </a:xfrm>
              <a:prstGeom prst="rect">
                <a:avLst/>
              </a:prstGeom>
            </p:spPr>
          </p:pic>
        </mc:Fallback>
      </mc:AlternateContent>
    </p:spTree>
    <p:extLst>
      <p:ext uri="{BB962C8B-B14F-4D97-AF65-F5344CB8AC3E}">
        <p14:creationId xmlns:p14="http://schemas.microsoft.com/office/powerpoint/2010/main" val="1266707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Defining A Function</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pic>
        <p:nvPicPr>
          <p:cNvPr id="10" name="Picture 9">
            <a:extLst>
              <a:ext uri="{FF2B5EF4-FFF2-40B4-BE49-F238E27FC236}">
                <a16:creationId xmlns:a16="http://schemas.microsoft.com/office/drawing/2014/main" id="{08D8530B-2E2B-1422-2597-BD0714022494}"/>
              </a:ext>
            </a:extLst>
          </p:cNvPr>
          <p:cNvPicPr>
            <a:picLocks noChangeAspect="1"/>
          </p:cNvPicPr>
          <p:nvPr/>
        </p:nvPicPr>
        <p:blipFill>
          <a:blip r:embed="rId2"/>
          <a:stretch>
            <a:fillRect/>
          </a:stretch>
        </p:blipFill>
        <p:spPr>
          <a:xfrm>
            <a:off x="6096000" y="1728550"/>
            <a:ext cx="5811061" cy="340090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9B004D5-AC5B-4887-38B1-9925699BAC1C}"/>
                  </a:ext>
                </a:extLst>
              </p14:cNvPr>
              <p14:cNvContentPartPr/>
              <p14:nvPr/>
            </p14:nvContentPartPr>
            <p14:xfrm>
              <a:off x="5359320" y="1422360"/>
              <a:ext cx="6477480" cy="3835800"/>
            </p14:xfrm>
          </p:contentPart>
        </mc:Choice>
        <mc:Fallback xmlns="">
          <p:pic>
            <p:nvPicPr>
              <p:cNvPr id="2" name="Ink 1">
                <a:extLst>
                  <a:ext uri="{FF2B5EF4-FFF2-40B4-BE49-F238E27FC236}">
                    <a16:creationId xmlns:a16="http://schemas.microsoft.com/office/drawing/2014/main" id="{E9B004D5-AC5B-4887-38B1-9925699BAC1C}"/>
                  </a:ext>
                </a:extLst>
              </p:cNvPr>
              <p:cNvPicPr/>
              <p:nvPr/>
            </p:nvPicPr>
            <p:blipFill>
              <a:blip r:embed="rId4"/>
              <a:stretch>
                <a:fillRect/>
              </a:stretch>
            </p:blipFill>
            <p:spPr>
              <a:xfrm>
                <a:off x="5349960" y="1413000"/>
                <a:ext cx="6496200" cy="3854520"/>
              </a:xfrm>
              <a:prstGeom prst="rect">
                <a:avLst/>
              </a:prstGeom>
            </p:spPr>
          </p:pic>
        </mc:Fallback>
      </mc:AlternateContent>
    </p:spTree>
    <p:extLst>
      <p:ext uri="{BB962C8B-B14F-4D97-AF65-F5344CB8AC3E}">
        <p14:creationId xmlns:p14="http://schemas.microsoft.com/office/powerpoint/2010/main" val="2734129869"/>
      </p:ext>
    </p:extLst>
  </p:cSld>
  <p:clrMapOvr>
    <a:masterClrMapping/>
  </p:clrMapOvr>
  <p:transition spd="slow">
    <p:push dir="u"/>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E45904D-5EFA-A160-6333-EECBD6F42A99}"/>
              </a:ext>
            </a:extLst>
          </p:cNvPr>
          <p:cNvPicPr>
            <a:picLocks noChangeAspect="1"/>
          </p:cNvPicPr>
          <p:nvPr/>
        </p:nvPicPr>
        <p:blipFill>
          <a:blip r:embed="rId2"/>
          <a:stretch>
            <a:fillRect/>
          </a:stretch>
        </p:blipFill>
        <p:spPr>
          <a:xfrm>
            <a:off x="4635500" y="1729868"/>
            <a:ext cx="8247838" cy="4827014"/>
          </a:xfrm>
          <a:prstGeom prst="rect">
            <a:avLst/>
          </a:prstGeom>
        </p:spPr>
      </p:pic>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useBgFill="1">
        <p:nvSpPr>
          <p:cNvPr id="5" name="Rectangle 4">
            <a:extLst>
              <a:ext uri="{FF2B5EF4-FFF2-40B4-BE49-F238E27FC236}">
                <a16:creationId xmlns:a16="http://schemas.microsoft.com/office/drawing/2014/main" id="{29905EB8-CA80-5CF5-DA28-11C8CE159AEF}"/>
              </a:ext>
            </a:extLst>
          </p:cNvPr>
          <p:cNvSpPr/>
          <p:nvPr/>
        </p:nvSpPr>
        <p:spPr>
          <a:xfrm>
            <a:off x="4114800" y="0"/>
            <a:ext cx="8077200" cy="220700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ectangle 6">
            <a:extLst>
              <a:ext uri="{FF2B5EF4-FFF2-40B4-BE49-F238E27FC236}">
                <a16:creationId xmlns:a16="http://schemas.microsoft.com/office/drawing/2014/main" id="{D74F964E-C3CA-CFD7-841C-0DFC4EC8C33D}"/>
              </a:ext>
            </a:extLst>
          </p:cNvPr>
          <p:cNvSpPr/>
          <p:nvPr/>
        </p:nvSpPr>
        <p:spPr>
          <a:xfrm>
            <a:off x="4114800" y="3363657"/>
            <a:ext cx="8077200" cy="36181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9DDA993-7BC7-729C-F042-DD8894117529}"/>
              </a:ext>
            </a:extLst>
          </p:cNvPr>
          <p:cNvSpPr txBox="1"/>
          <p:nvPr/>
        </p:nvSpPr>
        <p:spPr>
          <a:xfrm>
            <a:off x="371475" y="2314575"/>
            <a:ext cx="3873500" cy="4247317"/>
          </a:xfrm>
          <a:prstGeom prst="rect">
            <a:avLst/>
          </a:prstGeom>
          <a:noFill/>
        </p:spPr>
        <p:txBody>
          <a:bodyPr wrap="square" rtlCol="0">
            <a:spAutoFit/>
          </a:bodyPr>
          <a:lstStyle/>
          <a:p>
            <a:r>
              <a:rPr lang="en-US" dirty="0">
                <a:latin typeface="Rockwell Extra Bold" panose="02060903040505020403" pitchFamily="18" charset="0"/>
              </a:rPr>
              <a:t>Functions can ONLY be defined inside of classes In C#.</a:t>
            </a:r>
          </a:p>
          <a:p>
            <a:r>
              <a:rPr lang="en-US" dirty="0">
                <a:latin typeface="Rockwell Extra Bold" panose="02060903040505020403" pitchFamily="18" charset="0"/>
              </a:rPr>
              <a:t>We don’t yet know what a class is, but for now just assume that it can only be defined inside of this Program scope.</a:t>
            </a:r>
          </a:p>
          <a:p>
            <a:endParaRPr lang="en-US" dirty="0">
              <a:latin typeface="Rockwell Extra Bold" panose="02060903040505020403" pitchFamily="18" charset="0"/>
            </a:endParaRPr>
          </a:p>
          <a:p>
            <a:r>
              <a:rPr lang="en-US" dirty="0">
                <a:latin typeface="Rockwell Extra Bold" panose="02060903040505020403" pitchFamily="18" charset="0"/>
              </a:rPr>
              <a:t>(There are other ways but it’s too advanced so we will talk about them later.</a:t>
            </a:r>
          </a:p>
          <a:p>
            <a:r>
              <a:rPr lang="en-US" dirty="0">
                <a:latin typeface="Rockwell Extra Bold" panose="02060903040505020403" pitchFamily="18" charset="0"/>
              </a:rPr>
              <a:t>You could search them up if you are curious!</a:t>
            </a:r>
          </a:p>
          <a:p>
            <a:r>
              <a:rPr lang="en-US" dirty="0">
                <a:latin typeface="Rockwell Extra Bold" panose="02060903040505020403" pitchFamily="18" charset="0"/>
              </a:rPr>
              <a:t>(Local Functions))</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Defining A Function</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9DF84A7E-53CA-1CA8-F4D6-84EE26AEFB9E}"/>
                  </a:ext>
                </a:extLst>
              </p14:cNvPr>
              <p14:cNvContentPartPr/>
              <p14:nvPr/>
            </p14:nvContentPartPr>
            <p14:xfrm>
              <a:off x="520560" y="2552760"/>
              <a:ext cx="8229960" cy="3994560"/>
            </p14:xfrm>
          </p:contentPart>
        </mc:Choice>
        <mc:Fallback xmlns="">
          <p:pic>
            <p:nvPicPr>
              <p:cNvPr id="2" name="Ink 1">
                <a:extLst>
                  <a:ext uri="{FF2B5EF4-FFF2-40B4-BE49-F238E27FC236}">
                    <a16:creationId xmlns:a16="http://schemas.microsoft.com/office/drawing/2014/main" id="{9DF84A7E-53CA-1CA8-F4D6-84EE26AEFB9E}"/>
                  </a:ext>
                </a:extLst>
              </p:cNvPr>
              <p:cNvPicPr/>
              <p:nvPr/>
            </p:nvPicPr>
            <p:blipFill>
              <a:blip r:embed="rId4"/>
              <a:stretch>
                <a:fillRect/>
              </a:stretch>
            </p:blipFill>
            <p:spPr>
              <a:xfrm>
                <a:off x="511200" y="2543400"/>
                <a:ext cx="8248680" cy="4013280"/>
              </a:xfrm>
              <a:prstGeom prst="rect">
                <a:avLst/>
              </a:prstGeom>
            </p:spPr>
          </p:pic>
        </mc:Fallback>
      </mc:AlternateContent>
    </p:spTree>
    <p:extLst>
      <p:ext uri="{BB962C8B-B14F-4D97-AF65-F5344CB8AC3E}">
        <p14:creationId xmlns:p14="http://schemas.microsoft.com/office/powerpoint/2010/main" val="905719120"/>
      </p:ext>
    </p:extLst>
  </p:cSld>
  <p:clrMapOvr>
    <a:masterClrMapping/>
  </p:clrMapOvr>
  <p:transition spd="slow">
    <p:push dir="u"/>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E45904D-5EFA-A160-6333-EECBD6F42A99}"/>
              </a:ext>
            </a:extLst>
          </p:cNvPr>
          <p:cNvPicPr>
            <a:picLocks noChangeAspect="1"/>
          </p:cNvPicPr>
          <p:nvPr/>
        </p:nvPicPr>
        <p:blipFill>
          <a:blip r:embed="rId2"/>
          <a:stretch>
            <a:fillRect/>
          </a:stretch>
        </p:blipFill>
        <p:spPr>
          <a:xfrm>
            <a:off x="4114800" y="-261705"/>
            <a:ext cx="8247838" cy="5152559"/>
          </a:xfrm>
          <a:prstGeom prst="rect">
            <a:avLst/>
          </a:prstGeom>
        </p:spPr>
      </p:pic>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useBgFill="1">
        <p:nvSpPr>
          <p:cNvPr id="5" name="Rectangle 4">
            <a:extLst>
              <a:ext uri="{FF2B5EF4-FFF2-40B4-BE49-F238E27FC236}">
                <a16:creationId xmlns:a16="http://schemas.microsoft.com/office/drawing/2014/main" id="{29905EB8-CA80-5CF5-DA28-11C8CE159AEF}"/>
              </a:ext>
            </a:extLst>
          </p:cNvPr>
          <p:cNvSpPr/>
          <p:nvPr/>
        </p:nvSpPr>
        <p:spPr>
          <a:xfrm>
            <a:off x="4114800" y="-161925"/>
            <a:ext cx="8077200" cy="236893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ectangle 6">
            <a:extLst>
              <a:ext uri="{FF2B5EF4-FFF2-40B4-BE49-F238E27FC236}">
                <a16:creationId xmlns:a16="http://schemas.microsoft.com/office/drawing/2014/main" id="{D74F964E-C3CA-CFD7-841C-0DFC4EC8C33D}"/>
              </a:ext>
            </a:extLst>
          </p:cNvPr>
          <p:cNvSpPr/>
          <p:nvPr/>
        </p:nvSpPr>
        <p:spPr>
          <a:xfrm>
            <a:off x="4114800" y="3363657"/>
            <a:ext cx="8077200" cy="36181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2B037BB-325C-BFD5-B792-C19F10344B06}"/>
              </a:ext>
            </a:extLst>
          </p:cNvPr>
          <p:cNvSpPr txBox="1"/>
          <p:nvPr/>
        </p:nvSpPr>
        <p:spPr>
          <a:xfrm>
            <a:off x="371475" y="2314575"/>
            <a:ext cx="3873500" cy="1477328"/>
          </a:xfrm>
          <a:prstGeom prst="rect">
            <a:avLst/>
          </a:prstGeom>
          <a:noFill/>
        </p:spPr>
        <p:txBody>
          <a:bodyPr wrap="square" rtlCol="0">
            <a:spAutoFit/>
          </a:bodyPr>
          <a:lstStyle/>
          <a:p>
            <a:r>
              <a:rPr lang="en-US" dirty="0">
                <a:latin typeface="Rockwell Extra Bold" panose="02060903040505020403" pitchFamily="18" charset="0"/>
              </a:rPr>
              <a:t>Functions can only be defined with a static prefix.</a:t>
            </a:r>
          </a:p>
          <a:p>
            <a:r>
              <a:rPr lang="en-US" dirty="0">
                <a:latin typeface="Rockwell Extra Bold" panose="02060903040505020403" pitchFamily="18" charset="0"/>
              </a:rPr>
              <a:t>(We will learn what static means later on in O.O.P)</a:t>
            </a:r>
          </a:p>
        </p:txBody>
      </p:sp>
      <p:sp>
        <p:nvSpPr>
          <p:cNvPr id="13" name="TextBox 12">
            <a:extLst>
              <a:ext uri="{FF2B5EF4-FFF2-40B4-BE49-F238E27FC236}">
                <a16:creationId xmlns:a16="http://schemas.microsoft.com/office/drawing/2014/main" id="{90239C42-FDBA-3628-4E20-C74E3363148D}"/>
              </a:ext>
            </a:extLst>
          </p:cNvPr>
          <p:cNvSpPr txBox="1"/>
          <p:nvPr/>
        </p:nvSpPr>
        <p:spPr>
          <a:xfrm>
            <a:off x="0" y="34634"/>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Defining A Function</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B30D49E-ED88-63E1-7662-F13392DFC161}"/>
                  </a:ext>
                </a:extLst>
              </p14:cNvPr>
              <p14:cNvContentPartPr/>
              <p14:nvPr/>
            </p14:nvContentPartPr>
            <p14:xfrm>
              <a:off x="2432160" y="2597040"/>
              <a:ext cx="6858360" cy="444960"/>
            </p14:xfrm>
          </p:contentPart>
        </mc:Choice>
        <mc:Fallback xmlns="">
          <p:pic>
            <p:nvPicPr>
              <p:cNvPr id="4" name="Ink 3">
                <a:extLst>
                  <a:ext uri="{FF2B5EF4-FFF2-40B4-BE49-F238E27FC236}">
                    <a16:creationId xmlns:a16="http://schemas.microsoft.com/office/drawing/2014/main" id="{8B30D49E-ED88-63E1-7662-F13392DFC161}"/>
                  </a:ext>
                </a:extLst>
              </p:cNvPr>
              <p:cNvPicPr/>
              <p:nvPr/>
            </p:nvPicPr>
            <p:blipFill>
              <a:blip r:embed="rId4"/>
              <a:stretch>
                <a:fillRect/>
              </a:stretch>
            </p:blipFill>
            <p:spPr>
              <a:xfrm>
                <a:off x="2422800" y="2587680"/>
                <a:ext cx="6877080" cy="463680"/>
              </a:xfrm>
              <a:prstGeom prst="rect">
                <a:avLst/>
              </a:prstGeom>
            </p:spPr>
          </p:pic>
        </mc:Fallback>
      </mc:AlternateContent>
    </p:spTree>
    <p:extLst>
      <p:ext uri="{BB962C8B-B14F-4D97-AF65-F5344CB8AC3E}">
        <p14:creationId xmlns:p14="http://schemas.microsoft.com/office/powerpoint/2010/main" val="1593934447"/>
      </p:ext>
    </p:extLst>
  </p:cSld>
  <p:clrMapOvr>
    <a:masterClrMapping/>
  </p:clrMapOvr>
  <p:transition spd="slow">
    <p:push dir="u"/>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E45904D-5EFA-A160-6333-EECBD6F42A99}"/>
              </a:ext>
            </a:extLst>
          </p:cNvPr>
          <p:cNvPicPr>
            <a:picLocks noChangeAspect="1"/>
          </p:cNvPicPr>
          <p:nvPr/>
        </p:nvPicPr>
        <p:blipFill>
          <a:blip r:embed="rId2"/>
          <a:stretch>
            <a:fillRect/>
          </a:stretch>
        </p:blipFill>
        <p:spPr>
          <a:xfrm>
            <a:off x="4114800" y="787377"/>
            <a:ext cx="8247838" cy="5152559"/>
          </a:xfrm>
          <a:prstGeom prst="rect">
            <a:avLst/>
          </a:prstGeom>
        </p:spPr>
      </p:pic>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useBgFill="1">
        <p:nvSpPr>
          <p:cNvPr id="5" name="Rectangle 4">
            <a:extLst>
              <a:ext uri="{FF2B5EF4-FFF2-40B4-BE49-F238E27FC236}">
                <a16:creationId xmlns:a16="http://schemas.microsoft.com/office/drawing/2014/main" id="{29905EB8-CA80-5CF5-DA28-11C8CE159AEF}"/>
              </a:ext>
            </a:extLst>
          </p:cNvPr>
          <p:cNvSpPr/>
          <p:nvPr/>
        </p:nvSpPr>
        <p:spPr>
          <a:xfrm>
            <a:off x="4114800" y="-161925"/>
            <a:ext cx="8077200" cy="236893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ectangle 6">
            <a:extLst>
              <a:ext uri="{FF2B5EF4-FFF2-40B4-BE49-F238E27FC236}">
                <a16:creationId xmlns:a16="http://schemas.microsoft.com/office/drawing/2014/main" id="{D74F964E-C3CA-CFD7-841C-0DFC4EC8C33D}"/>
              </a:ext>
            </a:extLst>
          </p:cNvPr>
          <p:cNvSpPr/>
          <p:nvPr/>
        </p:nvSpPr>
        <p:spPr>
          <a:xfrm>
            <a:off x="4114800" y="3363657"/>
            <a:ext cx="8077200" cy="36181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2B037BB-325C-BFD5-B792-C19F10344B06}"/>
              </a:ext>
            </a:extLst>
          </p:cNvPr>
          <p:cNvSpPr txBox="1"/>
          <p:nvPr/>
        </p:nvSpPr>
        <p:spPr>
          <a:xfrm>
            <a:off x="371475" y="2314575"/>
            <a:ext cx="3609975" cy="923330"/>
          </a:xfrm>
          <a:prstGeom prst="rect">
            <a:avLst/>
          </a:prstGeom>
          <a:noFill/>
        </p:spPr>
        <p:txBody>
          <a:bodyPr wrap="square" rtlCol="0">
            <a:spAutoFit/>
          </a:bodyPr>
          <a:lstStyle/>
          <a:p>
            <a:r>
              <a:rPr lang="en-US" dirty="0">
                <a:latin typeface="Rockwell Extra Bold" panose="02060903040505020403" pitchFamily="18" charset="0"/>
              </a:rPr>
              <a:t>Just like the main function that we write our code in</a:t>
            </a:r>
          </a:p>
        </p:txBody>
      </p:sp>
      <p:sp>
        <p:nvSpPr>
          <p:cNvPr id="13" name="TextBox 12">
            <a:extLst>
              <a:ext uri="{FF2B5EF4-FFF2-40B4-BE49-F238E27FC236}">
                <a16:creationId xmlns:a16="http://schemas.microsoft.com/office/drawing/2014/main" id="{90239C42-FDBA-3628-4E20-C74E3363148D}"/>
              </a:ext>
            </a:extLst>
          </p:cNvPr>
          <p:cNvSpPr txBox="1"/>
          <p:nvPr/>
        </p:nvSpPr>
        <p:spPr>
          <a:xfrm>
            <a:off x="0" y="34634"/>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Defining A Function</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Tree>
    <p:extLst>
      <p:ext uri="{BB962C8B-B14F-4D97-AF65-F5344CB8AC3E}">
        <p14:creationId xmlns:p14="http://schemas.microsoft.com/office/powerpoint/2010/main" val="36507216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18A717-6FD1-E8A1-60E2-6094601BA0AE}"/>
              </a:ext>
            </a:extLst>
          </p:cNvPr>
          <p:cNvSpPr txBox="1"/>
          <p:nvPr/>
        </p:nvSpPr>
        <p:spPr>
          <a:xfrm>
            <a:off x="0" y="0"/>
            <a:ext cx="12192000" cy="861774"/>
          </a:xfrm>
          <a:prstGeom prst="rect">
            <a:avLst/>
          </a:prstGeom>
          <a:noFill/>
        </p:spPr>
        <p:txBody>
          <a:bodyPr wrap="square" rtlCol="0" anchor="ctr">
            <a:spAutoFit/>
          </a:bodyPr>
          <a:lstStyle/>
          <a:p>
            <a:r>
              <a:rPr lang="en-US" sz="5000" dirty="0">
                <a:latin typeface="Rockwell Extra Bold" panose="02060903040505020403" pitchFamily="18" charset="0"/>
              </a:rPr>
              <a:t>Research</a:t>
            </a:r>
          </a:p>
        </p:txBody>
      </p:sp>
      <p:pic>
        <p:nvPicPr>
          <p:cNvPr id="1030" name="Picture 6" descr="Download Book Png 8 HQ PNG Image | FreePNGImg">
            <a:extLst>
              <a:ext uri="{FF2B5EF4-FFF2-40B4-BE49-F238E27FC236}">
                <a16:creationId xmlns:a16="http://schemas.microsoft.com/office/drawing/2014/main" id="{3733B1BF-5D16-AD72-49D0-EDF847097C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3090253">
            <a:off x="6356486" y="9282731"/>
            <a:ext cx="6182414" cy="447881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ree Book Transparent Background, Download Free Book Transparent Background  png images, Free ClipArts on Clipart Library">
            <a:extLst>
              <a:ext uri="{FF2B5EF4-FFF2-40B4-BE49-F238E27FC236}">
                <a16:creationId xmlns:a16="http://schemas.microsoft.com/office/drawing/2014/main" id="{FC18C527-C23A-DB2F-82A5-A51EB148C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4860081">
            <a:off x="11058247" y="7415415"/>
            <a:ext cx="989218" cy="46653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Download Book Png 8 HQ PNG Image | FreePNGImg">
            <a:extLst>
              <a:ext uri="{FF2B5EF4-FFF2-40B4-BE49-F238E27FC236}">
                <a16:creationId xmlns:a16="http://schemas.microsoft.com/office/drawing/2014/main" id="{76A8B196-D548-0ED1-0AB6-88DFADA4D6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8085413">
            <a:off x="-5443581" y="-2681299"/>
            <a:ext cx="6675014" cy="48356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Free Book Transparent Background, Download Free Book Transparent Background  png images, Free ClipArts on Clipart Library">
            <a:extLst>
              <a:ext uri="{FF2B5EF4-FFF2-40B4-BE49-F238E27FC236}">
                <a16:creationId xmlns:a16="http://schemas.microsoft.com/office/drawing/2014/main" id="{494D96F5-C616-7B0F-E8CA-5F97BDE1BB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764756">
            <a:off x="11296942" y="-2220444"/>
            <a:ext cx="6244266" cy="294488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ook PNG, Book Transparent Background - FreeIconsPNG">
            <a:extLst>
              <a:ext uri="{FF2B5EF4-FFF2-40B4-BE49-F238E27FC236}">
                <a16:creationId xmlns:a16="http://schemas.microsoft.com/office/drawing/2014/main" id="{089D309A-FBB7-66BC-9A72-4529D0356B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1043890">
            <a:off x="670412" y="7456475"/>
            <a:ext cx="1137408" cy="75353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Book PNG, Book Transparent Background - FreeIconsPNG">
            <a:extLst>
              <a:ext uri="{FF2B5EF4-FFF2-40B4-BE49-F238E27FC236}">
                <a16:creationId xmlns:a16="http://schemas.microsoft.com/office/drawing/2014/main" id="{0038F6AA-7B5E-6074-2CE6-E0656B3E24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01859" y="1344958"/>
            <a:ext cx="7547676" cy="50003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Free Book Transparent Background, Download Free Book Transparent Background  png images, Free ClipArts on Clipart Library">
            <a:extLst>
              <a:ext uri="{FF2B5EF4-FFF2-40B4-BE49-F238E27FC236}">
                <a16:creationId xmlns:a16="http://schemas.microsoft.com/office/drawing/2014/main" id="{01E5FFC0-E3F7-EF98-1D74-12F20178D5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082652">
            <a:off x="2871369" y="7952505"/>
            <a:ext cx="752566" cy="35492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Download Book Png 8 HQ PNG Image | FreePNGImg">
            <a:extLst>
              <a:ext uri="{FF2B5EF4-FFF2-40B4-BE49-F238E27FC236}">
                <a16:creationId xmlns:a16="http://schemas.microsoft.com/office/drawing/2014/main" id="{C2CDF20A-587C-CA36-18FA-5B636EAAF8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788076">
            <a:off x="-1294112" y="7887586"/>
            <a:ext cx="1754280" cy="12708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Free Book Transparent Background, Download Free Book Transparent Background  png images, Free ClipArts on Clipart Library">
            <a:extLst>
              <a:ext uri="{FF2B5EF4-FFF2-40B4-BE49-F238E27FC236}">
                <a16:creationId xmlns:a16="http://schemas.microsoft.com/office/drawing/2014/main" id="{D5BFC616-FBFB-17B0-2E44-C75FB65B3A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6616" y="6591607"/>
            <a:ext cx="8190660" cy="38628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E9BC75D-C4D4-E7F8-2CA2-7CC1961F996B}"/>
              </a:ext>
            </a:extLst>
          </p:cNvPr>
          <p:cNvSpPr txBox="1"/>
          <p:nvPr/>
        </p:nvSpPr>
        <p:spPr>
          <a:xfrm>
            <a:off x="290286" y="3105834"/>
            <a:ext cx="4154545" cy="646331"/>
          </a:xfrm>
          <a:prstGeom prst="rect">
            <a:avLst/>
          </a:prstGeom>
          <a:noFill/>
        </p:spPr>
        <p:txBody>
          <a:bodyPr wrap="square" rtlCol="0">
            <a:spAutoFit/>
          </a:bodyPr>
          <a:lstStyle/>
          <a:p>
            <a:r>
              <a:rPr lang="en-US" sz="3600" dirty="0">
                <a:latin typeface="Rockwell Extra Bold" panose="02060903040505020403" pitchFamily="18" charset="0"/>
              </a:rPr>
              <a:t>Write notes.</a:t>
            </a:r>
          </a:p>
        </p:txBody>
      </p:sp>
      <p:pic>
        <p:nvPicPr>
          <p:cNvPr id="1026" name="Picture 2" descr="How To Take Awesome Notes In Class">
            <a:extLst>
              <a:ext uri="{FF2B5EF4-FFF2-40B4-BE49-F238E27FC236}">
                <a16:creationId xmlns:a16="http://schemas.microsoft.com/office/drawing/2014/main" id="{91B82921-54B0-B1CA-25FD-89782162B7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7964" y="1135959"/>
            <a:ext cx="7143750" cy="535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7794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E45904D-5EFA-A160-6333-EECBD6F42A99}"/>
              </a:ext>
            </a:extLst>
          </p:cNvPr>
          <p:cNvPicPr>
            <a:picLocks noChangeAspect="1"/>
          </p:cNvPicPr>
          <p:nvPr/>
        </p:nvPicPr>
        <p:blipFill>
          <a:blip r:embed="rId2"/>
          <a:stretch>
            <a:fillRect/>
          </a:stretch>
        </p:blipFill>
        <p:spPr>
          <a:xfrm>
            <a:off x="4289831" y="-957030"/>
            <a:ext cx="8247838" cy="5152559"/>
          </a:xfrm>
          <a:prstGeom prst="rect">
            <a:avLst/>
          </a:prstGeom>
        </p:spPr>
      </p:pic>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useBgFill="1">
        <p:nvSpPr>
          <p:cNvPr id="5" name="Rectangle 4">
            <a:extLst>
              <a:ext uri="{FF2B5EF4-FFF2-40B4-BE49-F238E27FC236}">
                <a16:creationId xmlns:a16="http://schemas.microsoft.com/office/drawing/2014/main" id="{29905EB8-CA80-5CF5-DA28-11C8CE159AEF}"/>
              </a:ext>
            </a:extLst>
          </p:cNvPr>
          <p:cNvSpPr/>
          <p:nvPr/>
        </p:nvSpPr>
        <p:spPr>
          <a:xfrm>
            <a:off x="4114800" y="-161925"/>
            <a:ext cx="8077200" cy="236893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ectangle 6">
            <a:extLst>
              <a:ext uri="{FF2B5EF4-FFF2-40B4-BE49-F238E27FC236}">
                <a16:creationId xmlns:a16="http://schemas.microsoft.com/office/drawing/2014/main" id="{D74F964E-C3CA-CFD7-841C-0DFC4EC8C33D}"/>
              </a:ext>
            </a:extLst>
          </p:cNvPr>
          <p:cNvSpPr/>
          <p:nvPr/>
        </p:nvSpPr>
        <p:spPr>
          <a:xfrm>
            <a:off x="4114800" y="3363657"/>
            <a:ext cx="8077200" cy="36181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2B037BB-325C-BFD5-B792-C19F10344B06}"/>
              </a:ext>
            </a:extLst>
          </p:cNvPr>
          <p:cNvSpPr txBox="1"/>
          <p:nvPr/>
        </p:nvSpPr>
        <p:spPr>
          <a:xfrm>
            <a:off x="371475" y="2314575"/>
            <a:ext cx="3590925" cy="1200329"/>
          </a:xfrm>
          <a:prstGeom prst="rect">
            <a:avLst/>
          </a:prstGeom>
          <a:noFill/>
        </p:spPr>
        <p:txBody>
          <a:bodyPr wrap="square" rtlCol="0">
            <a:spAutoFit/>
          </a:bodyPr>
          <a:lstStyle/>
          <a:p>
            <a:r>
              <a:rPr lang="en-US" dirty="0">
                <a:latin typeface="Rockwell Extra Bold" panose="02060903040505020403" pitchFamily="18" charset="0"/>
              </a:rPr>
              <a:t>Functions are also scopes so they have a body to implement your code in. </a:t>
            </a:r>
          </a:p>
        </p:txBody>
      </p:sp>
      <p:sp>
        <p:nvSpPr>
          <p:cNvPr id="13" name="TextBox 12">
            <a:extLst>
              <a:ext uri="{FF2B5EF4-FFF2-40B4-BE49-F238E27FC236}">
                <a16:creationId xmlns:a16="http://schemas.microsoft.com/office/drawing/2014/main" id="{90239C42-FDBA-3628-4E20-C74E3363148D}"/>
              </a:ext>
            </a:extLst>
          </p:cNvPr>
          <p:cNvSpPr txBox="1"/>
          <p:nvPr/>
        </p:nvSpPr>
        <p:spPr>
          <a:xfrm>
            <a:off x="0" y="34634"/>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Defining A Function</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
        <p:nvSpPr>
          <p:cNvPr id="4" name="TextBox 3">
            <a:extLst>
              <a:ext uri="{FF2B5EF4-FFF2-40B4-BE49-F238E27FC236}">
                <a16:creationId xmlns:a16="http://schemas.microsoft.com/office/drawing/2014/main" id="{3C90291D-4376-472B-8744-7E55ADA07F4F}"/>
              </a:ext>
            </a:extLst>
          </p:cNvPr>
          <p:cNvSpPr txBox="1"/>
          <p:nvPr/>
        </p:nvSpPr>
        <p:spPr>
          <a:xfrm rot="19284889">
            <a:off x="1489915" y="3244334"/>
            <a:ext cx="893670" cy="369332"/>
          </a:xfrm>
          <a:prstGeom prst="rect">
            <a:avLst/>
          </a:prstGeom>
          <a:noFill/>
        </p:spPr>
        <p:txBody>
          <a:bodyPr wrap="square" rtlCol="0">
            <a:spAutoFit/>
          </a:bodyPr>
          <a:lstStyle/>
          <a:p>
            <a:r>
              <a:rPr lang="en-US" dirty="0">
                <a:latin typeface="Rockwell Extra Bold" panose="02060903040505020403" pitchFamily="18" charset="0"/>
              </a:rPr>
              <a:t>HOW</a:t>
            </a:r>
          </a:p>
        </p:txBody>
      </p:sp>
    </p:spTree>
    <p:extLst>
      <p:ext uri="{BB962C8B-B14F-4D97-AF65-F5344CB8AC3E}">
        <p14:creationId xmlns:p14="http://schemas.microsoft.com/office/powerpoint/2010/main" val="3799607075"/>
      </p:ext>
    </p:extLst>
  </p:cSld>
  <p:clrMapOvr>
    <a:masterClrMapping/>
  </p:clrMapOvr>
  <p:transition spd="slow">
    <p:push dir="u"/>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Function</a:t>
            </a:r>
          </a:p>
        </p:txBody>
      </p:sp>
      <p:sp>
        <p:nvSpPr>
          <p:cNvPr id="3" name="TextBox 2">
            <a:extLst>
              <a:ext uri="{FF2B5EF4-FFF2-40B4-BE49-F238E27FC236}">
                <a16:creationId xmlns:a16="http://schemas.microsoft.com/office/drawing/2014/main" id="{F6330DDC-6D4F-2B48-A9FF-8C1490F25912}"/>
              </a:ext>
            </a:extLst>
          </p:cNvPr>
          <p:cNvSpPr txBox="1"/>
          <p:nvPr/>
        </p:nvSpPr>
        <p:spPr>
          <a:xfrm>
            <a:off x="-152400" y="2918951"/>
            <a:ext cx="12192000" cy="1569660"/>
          </a:xfrm>
          <a:prstGeom prst="rect">
            <a:avLst/>
          </a:prstGeom>
          <a:noFill/>
        </p:spPr>
        <p:txBody>
          <a:bodyPr wrap="square" rtlCol="0">
            <a:spAutoFit/>
          </a:bodyPr>
          <a:lstStyle/>
          <a:p>
            <a:pPr algn="ctr"/>
            <a:r>
              <a:rPr lang="en-US" sz="9600" dirty="0">
                <a:latin typeface="Rockwell Extra Bold" panose="02060903040505020403" pitchFamily="18" charset="0"/>
              </a:rPr>
              <a:t>HOW</a:t>
            </a:r>
          </a:p>
        </p:txBody>
      </p:sp>
    </p:spTree>
    <p:extLst>
      <p:ext uri="{BB962C8B-B14F-4D97-AF65-F5344CB8AC3E}">
        <p14:creationId xmlns:p14="http://schemas.microsoft.com/office/powerpoint/2010/main" val="31909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Implementing Function</a:t>
            </a:r>
          </a:p>
        </p:txBody>
      </p:sp>
      <p:sp>
        <p:nvSpPr>
          <p:cNvPr id="2" name="TextBox 1">
            <a:extLst>
              <a:ext uri="{FF2B5EF4-FFF2-40B4-BE49-F238E27FC236}">
                <a16:creationId xmlns:a16="http://schemas.microsoft.com/office/drawing/2014/main" id="{2E934B50-8642-EDF9-1237-DF42240577FD}"/>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HOW</a:t>
            </a:r>
          </a:p>
        </p:txBody>
      </p:sp>
      <p:sp>
        <p:nvSpPr>
          <p:cNvPr id="3" name="TextBox 2">
            <a:extLst>
              <a:ext uri="{FF2B5EF4-FFF2-40B4-BE49-F238E27FC236}">
                <a16:creationId xmlns:a16="http://schemas.microsoft.com/office/drawing/2014/main" id="{9E24ECCD-26B8-3538-F63C-97DE399628FD}"/>
              </a:ext>
            </a:extLst>
          </p:cNvPr>
          <p:cNvSpPr txBox="1"/>
          <p:nvPr/>
        </p:nvSpPr>
        <p:spPr>
          <a:xfrm>
            <a:off x="-152400" y="2918951"/>
            <a:ext cx="12192000" cy="1569660"/>
          </a:xfrm>
          <a:prstGeom prst="rect">
            <a:avLst/>
          </a:prstGeom>
          <a:noFill/>
        </p:spPr>
        <p:txBody>
          <a:bodyPr wrap="square" rtlCol="0">
            <a:spAutoFit/>
          </a:bodyPr>
          <a:lstStyle/>
          <a:p>
            <a:pPr algn="ctr"/>
            <a:r>
              <a:rPr lang="en-US" sz="9600" dirty="0">
                <a:latin typeface="Rockwell Extra Bold" panose="02060903040505020403" pitchFamily="18" charset="0"/>
              </a:rPr>
              <a:t>Void Functions</a:t>
            </a:r>
          </a:p>
        </p:txBody>
      </p:sp>
    </p:spTree>
    <p:extLst>
      <p:ext uri="{BB962C8B-B14F-4D97-AF65-F5344CB8AC3E}">
        <p14:creationId xmlns:p14="http://schemas.microsoft.com/office/powerpoint/2010/main" val="1105840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Implementing Function</a:t>
            </a:r>
          </a:p>
        </p:txBody>
      </p:sp>
      <p:sp>
        <p:nvSpPr>
          <p:cNvPr id="2" name="TextBox 1">
            <a:extLst>
              <a:ext uri="{FF2B5EF4-FFF2-40B4-BE49-F238E27FC236}">
                <a16:creationId xmlns:a16="http://schemas.microsoft.com/office/drawing/2014/main" id="{2E934B50-8642-EDF9-1237-DF42240577FD}"/>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HOW</a:t>
            </a:r>
          </a:p>
        </p:txBody>
      </p:sp>
      <p:sp>
        <p:nvSpPr>
          <p:cNvPr id="5" name="TextBox 4">
            <a:extLst>
              <a:ext uri="{FF2B5EF4-FFF2-40B4-BE49-F238E27FC236}">
                <a16:creationId xmlns:a16="http://schemas.microsoft.com/office/drawing/2014/main" id="{A81AE1C3-ECA3-BDD9-3F6C-448571CE8B37}"/>
              </a:ext>
            </a:extLst>
          </p:cNvPr>
          <p:cNvSpPr txBox="1"/>
          <p:nvPr/>
        </p:nvSpPr>
        <p:spPr>
          <a:xfrm>
            <a:off x="371475" y="2314575"/>
            <a:ext cx="3590925" cy="1754326"/>
          </a:xfrm>
          <a:prstGeom prst="rect">
            <a:avLst/>
          </a:prstGeom>
          <a:noFill/>
        </p:spPr>
        <p:txBody>
          <a:bodyPr wrap="square" rtlCol="0">
            <a:spAutoFit/>
          </a:bodyPr>
          <a:lstStyle/>
          <a:p>
            <a:r>
              <a:rPr lang="en-US" dirty="0">
                <a:latin typeface="Rockwell Extra Bold" panose="02060903040505020403" pitchFamily="18" charset="0"/>
              </a:rPr>
              <a:t>You can write basically any code inside of a function.</a:t>
            </a:r>
          </a:p>
          <a:p>
            <a:r>
              <a:rPr lang="en-US" dirty="0">
                <a:latin typeface="Rockwell Extra Bold" panose="02060903040505020403" pitchFamily="18" charset="0"/>
              </a:rPr>
              <a:t>For example this is a function that just prints some stuff.</a:t>
            </a:r>
          </a:p>
        </p:txBody>
      </p:sp>
      <p:pic>
        <p:nvPicPr>
          <p:cNvPr id="7" name="Picture 6">
            <a:extLst>
              <a:ext uri="{FF2B5EF4-FFF2-40B4-BE49-F238E27FC236}">
                <a16:creationId xmlns:a16="http://schemas.microsoft.com/office/drawing/2014/main" id="{DE05DB96-3ED6-ADA6-08A6-F54B7AA864B3}"/>
              </a:ext>
            </a:extLst>
          </p:cNvPr>
          <p:cNvPicPr>
            <a:picLocks noChangeAspect="1"/>
          </p:cNvPicPr>
          <p:nvPr/>
        </p:nvPicPr>
        <p:blipFill>
          <a:blip r:embed="rId2"/>
          <a:stretch>
            <a:fillRect/>
          </a:stretch>
        </p:blipFill>
        <p:spPr>
          <a:xfrm>
            <a:off x="5671724" y="2000211"/>
            <a:ext cx="5915851" cy="1829055"/>
          </a:xfrm>
          <a:prstGeom prst="rect">
            <a:avLst/>
          </a:prstGeom>
        </p:spPr>
      </p:pic>
    </p:spTree>
    <p:extLst>
      <p:ext uri="{BB962C8B-B14F-4D97-AF65-F5344CB8AC3E}">
        <p14:creationId xmlns:p14="http://schemas.microsoft.com/office/powerpoint/2010/main" val="3322210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Implementing Function</a:t>
            </a:r>
          </a:p>
        </p:txBody>
      </p:sp>
      <p:sp>
        <p:nvSpPr>
          <p:cNvPr id="2" name="TextBox 1">
            <a:extLst>
              <a:ext uri="{FF2B5EF4-FFF2-40B4-BE49-F238E27FC236}">
                <a16:creationId xmlns:a16="http://schemas.microsoft.com/office/drawing/2014/main" id="{2E934B50-8642-EDF9-1237-DF42240577FD}"/>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HOW</a:t>
            </a:r>
          </a:p>
        </p:txBody>
      </p:sp>
      <p:sp>
        <p:nvSpPr>
          <p:cNvPr id="5" name="TextBox 4">
            <a:extLst>
              <a:ext uri="{FF2B5EF4-FFF2-40B4-BE49-F238E27FC236}">
                <a16:creationId xmlns:a16="http://schemas.microsoft.com/office/drawing/2014/main" id="{A81AE1C3-ECA3-BDD9-3F6C-448571CE8B37}"/>
              </a:ext>
            </a:extLst>
          </p:cNvPr>
          <p:cNvSpPr txBox="1"/>
          <p:nvPr/>
        </p:nvSpPr>
        <p:spPr>
          <a:xfrm>
            <a:off x="371475" y="2314575"/>
            <a:ext cx="3590925" cy="1477328"/>
          </a:xfrm>
          <a:prstGeom prst="rect">
            <a:avLst/>
          </a:prstGeom>
          <a:noFill/>
        </p:spPr>
        <p:txBody>
          <a:bodyPr wrap="square" rtlCol="0">
            <a:spAutoFit/>
          </a:bodyPr>
          <a:lstStyle/>
          <a:p>
            <a:r>
              <a:rPr lang="en-US" dirty="0">
                <a:latin typeface="Rockwell Extra Bold" panose="02060903040505020403" pitchFamily="18" charset="0"/>
              </a:rPr>
              <a:t>Now </a:t>
            </a:r>
            <a:r>
              <a:rPr lang="en-US" dirty="0" err="1">
                <a:latin typeface="Rockwell Extra Bold" panose="02060903040505020403" pitchFamily="18" charset="0"/>
              </a:rPr>
              <a:t>FireGun</a:t>
            </a:r>
            <a:r>
              <a:rPr lang="en-US" dirty="0">
                <a:latin typeface="Rockwell Extra Bold" panose="02060903040505020403" pitchFamily="18" charset="0"/>
              </a:rPr>
              <a:t>()</a:t>
            </a:r>
          </a:p>
          <a:p>
            <a:r>
              <a:rPr lang="en-US" dirty="0">
                <a:latin typeface="Rockwell Extra Bold" panose="02060903040505020403" pitchFamily="18" charset="0"/>
              </a:rPr>
              <a:t>Means to print pew </a:t>
            </a:r>
            <a:r>
              <a:rPr lang="en-US" dirty="0" err="1">
                <a:latin typeface="Rockwell Extra Bold" panose="02060903040505020403" pitchFamily="18" charset="0"/>
              </a:rPr>
              <a:t>pew</a:t>
            </a:r>
            <a:r>
              <a:rPr lang="en-US" dirty="0">
                <a:latin typeface="Rockwell Extra Bold" panose="02060903040505020403" pitchFamily="18" charset="0"/>
              </a:rPr>
              <a:t> and you are dead.</a:t>
            </a:r>
          </a:p>
          <a:p>
            <a:r>
              <a:rPr lang="en-US" dirty="0">
                <a:latin typeface="Rockwell Extra Bold" panose="02060903040505020403" pitchFamily="18" charset="0"/>
              </a:rPr>
              <a:t>But how do we use that function in our code?</a:t>
            </a:r>
          </a:p>
        </p:txBody>
      </p:sp>
      <p:pic>
        <p:nvPicPr>
          <p:cNvPr id="7" name="Picture 6">
            <a:extLst>
              <a:ext uri="{FF2B5EF4-FFF2-40B4-BE49-F238E27FC236}">
                <a16:creationId xmlns:a16="http://schemas.microsoft.com/office/drawing/2014/main" id="{DE05DB96-3ED6-ADA6-08A6-F54B7AA864B3}"/>
              </a:ext>
            </a:extLst>
          </p:cNvPr>
          <p:cNvPicPr>
            <a:picLocks noChangeAspect="1"/>
          </p:cNvPicPr>
          <p:nvPr/>
        </p:nvPicPr>
        <p:blipFill>
          <a:blip r:embed="rId2"/>
          <a:stretch>
            <a:fillRect/>
          </a:stretch>
        </p:blipFill>
        <p:spPr>
          <a:xfrm>
            <a:off x="5671724" y="2000211"/>
            <a:ext cx="5915851" cy="1829055"/>
          </a:xfrm>
          <a:prstGeom prst="rect">
            <a:avLst/>
          </a:prstGeom>
        </p:spPr>
      </p:pic>
    </p:spTree>
    <p:extLst>
      <p:ext uri="{BB962C8B-B14F-4D97-AF65-F5344CB8AC3E}">
        <p14:creationId xmlns:p14="http://schemas.microsoft.com/office/powerpoint/2010/main" val="2894683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Implementing Function</a:t>
            </a:r>
          </a:p>
        </p:txBody>
      </p:sp>
      <p:sp>
        <p:nvSpPr>
          <p:cNvPr id="2" name="TextBox 1">
            <a:extLst>
              <a:ext uri="{FF2B5EF4-FFF2-40B4-BE49-F238E27FC236}">
                <a16:creationId xmlns:a16="http://schemas.microsoft.com/office/drawing/2014/main" id="{2E934B50-8642-EDF9-1237-DF42240577FD}"/>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HOW</a:t>
            </a:r>
          </a:p>
        </p:txBody>
      </p:sp>
      <p:sp>
        <p:nvSpPr>
          <p:cNvPr id="5" name="TextBox 4">
            <a:extLst>
              <a:ext uri="{FF2B5EF4-FFF2-40B4-BE49-F238E27FC236}">
                <a16:creationId xmlns:a16="http://schemas.microsoft.com/office/drawing/2014/main" id="{A81AE1C3-ECA3-BDD9-3F6C-448571CE8B37}"/>
              </a:ext>
            </a:extLst>
          </p:cNvPr>
          <p:cNvSpPr txBox="1"/>
          <p:nvPr/>
        </p:nvSpPr>
        <p:spPr>
          <a:xfrm>
            <a:off x="0" y="1137516"/>
            <a:ext cx="12182475" cy="5863144"/>
          </a:xfrm>
          <a:prstGeom prst="rect">
            <a:avLst/>
          </a:prstGeom>
          <a:noFill/>
        </p:spPr>
        <p:txBody>
          <a:bodyPr wrap="square" rtlCol="0">
            <a:spAutoFit/>
          </a:bodyPr>
          <a:lstStyle/>
          <a:p>
            <a:pPr algn="ctr"/>
            <a:r>
              <a:rPr lang="en-US" sz="12500" dirty="0">
                <a:latin typeface="Rockwell Extra Bold" panose="02060903040505020403" pitchFamily="18" charset="0"/>
              </a:rPr>
              <a:t>Function Calling</a:t>
            </a:r>
          </a:p>
          <a:p>
            <a:pPr algn="ctr"/>
            <a:endParaRPr lang="en-US" sz="12500" dirty="0">
              <a:latin typeface="Rockwell Extra Bold" panose="02060903040505020403" pitchFamily="18" charset="0"/>
            </a:endParaRPr>
          </a:p>
        </p:txBody>
      </p:sp>
    </p:spTree>
    <p:extLst>
      <p:ext uri="{BB962C8B-B14F-4D97-AF65-F5344CB8AC3E}">
        <p14:creationId xmlns:p14="http://schemas.microsoft.com/office/powerpoint/2010/main" val="4127857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Implementing Function</a:t>
            </a:r>
          </a:p>
        </p:txBody>
      </p:sp>
      <p:sp>
        <p:nvSpPr>
          <p:cNvPr id="2" name="TextBox 1">
            <a:extLst>
              <a:ext uri="{FF2B5EF4-FFF2-40B4-BE49-F238E27FC236}">
                <a16:creationId xmlns:a16="http://schemas.microsoft.com/office/drawing/2014/main" id="{2E934B50-8642-EDF9-1237-DF42240577FD}"/>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HOW</a:t>
            </a:r>
          </a:p>
        </p:txBody>
      </p:sp>
      <p:sp>
        <p:nvSpPr>
          <p:cNvPr id="3" name="TextBox 2">
            <a:extLst>
              <a:ext uri="{FF2B5EF4-FFF2-40B4-BE49-F238E27FC236}">
                <a16:creationId xmlns:a16="http://schemas.microsoft.com/office/drawing/2014/main" id="{796C3131-12D5-5B95-0018-715F01BCFE3D}"/>
              </a:ext>
            </a:extLst>
          </p:cNvPr>
          <p:cNvSpPr txBox="1"/>
          <p:nvPr/>
        </p:nvSpPr>
        <p:spPr>
          <a:xfrm>
            <a:off x="371475" y="2314575"/>
            <a:ext cx="3590925" cy="1200329"/>
          </a:xfrm>
          <a:prstGeom prst="rect">
            <a:avLst/>
          </a:prstGeom>
          <a:noFill/>
        </p:spPr>
        <p:txBody>
          <a:bodyPr wrap="square" rtlCol="0">
            <a:spAutoFit/>
          </a:bodyPr>
          <a:lstStyle/>
          <a:p>
            <a:r>
              <a:rPr lang="en-US" dirty="0">
                <a:latin typeface="Rockwell Extra Bold" panose="02060903040505020403" pitchFamily="18" charset="0"/>
              </a:rPr>
              <a:t>You just simply write the function name and pass in values to the parameters if it has any.</a:t>
            </a:r>
          </a:p>
        </p:txBody>
      </p:sp>
      <p:pic>
        <p:nvPicPr>
          <p:cNvPr id="6" name="Picture 5">
            <a:extLst>
              <a:ext uri="{FF2B5EF4-FFF2-40B4-BE49-F238E27FC236}">
                <a16:creationId xmlns:a16="http://schemas.microsoft.com/office/drawing/2014/main" id="{598AC9FA-B9D1-D80C-19FE-BEB1A90597FF}"/>
              </a:ext>
            </a:extLst>
          </p:cNvPr>
          <p:cNvPicPr>
            <a:picLocks noChangeAspect="1"/>
          </p:cNvPicPr>
          <p:nvPr/>
        </p:nvPicPr>
        <p:blipFill>
          <a:blip r:embed="rId2"/>
          <a:stretch>
            <a:fillRect/>
          </a:stretch>
        </p:blipFill>
        <p:spPr>
          <a:xfrm>
            <a:off x="5103350" y="2009737"/>
            <a:ext cx="6620799" cy="1810003"/>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262F890-7AC3-7CAA-D805-1F0116E0ED0A}"/>
                  </a:ext>
                </a:extLst>
              </p14:cNvPr>
              <p14:cNvContentPartPr/>
              <p14:nvPr/>
            </p14:nvContentPartPr>
            <p14:xfrm>
              <a:off x="6743520" y="3378240"/>
              <a:ext cx="997560" cy="51120"/>
            </p14:xfrm>
          </p:contentPart>
        </mc:Choice>
        <mc:Fallback xmlns="">
          <p:pic>
            <p:nvPicPr>
              <p:cNvPr id="4" name="Ink 3">
                <a:extLst>
                  <a:ext uri="{FF2B5EF4-FFF2-40B4-BE49-F238E27FC236}">
                    <a16:creationId xmlns:a16="http://schemas.microsoft.com/office/drawing/2014/main" id="{C262F890-7AC3-7CAA-D805-1F0116E0ED0A}"/>
                  </a:ext>
                </a:extLst>
              </p:cNvPr>
              <p:cNvPicPr/>
              <p:nvPr/>
            </p:nvPicPr>
            <p:blipFill>
              <a:blip r:embed="rId4"/>
              <a:stretch>
                <a:fillRect/>
              </a:stretch>
            </p:blipFill>
            <p:spPr>
              <a:xfrm>
                <a:off x="6734160" y="3368880"/>
                <a:ext cx="1016280" cy="69840"/>
              </a:xfrm>
              <a:prstGeom prst="rect">
                <a:avLst/>
              </a:prstGeom>
            </p:spPr>
          </p:pic>
        </mc:Fallback>
      </mc:AlternateContent>
    </p:spTree>
    <p:extLst>
      <p:ext uri="{BB962C8B-B14F-4D97-AF65-F5344CB8AC3E}">
        <p14:creationId xmlns:p14="http://schemas.microsoft.com/office/powerpoint/2010/main" val="33182248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Implementing Function</a:t>
            </a:r>
          </a:p>
        </p:txBody>
      </p:sp>
      <p:sp>
        <p:nvSpPr>
          <p:cNvPr id="2" name="TextBox 1">
            <a:extLst>
              <a:ext uri="{FF2B5EF4-FFF2-40B4-BE49-F238E27FC236}">
                <a16:creationId xmlns:a16="http://schemas.microsoft.com/office/drawing/2014/main" id="{2E934B50-8642-EDF9-1237-DF42240577FD}"/>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HOW</a:t>
            </a:r>
          </a:p>
        </p:txBody>
      </p:sp>
      <p:sp>
        <p:nvSpPr>
          <p:cNvPr id="3" name="TextBox 2">
            <a:extLst>
              <a:ext uri="{FF2B5EF4-FFF2-40B4-BE49-F238E27FC236}">
                <a16:creationId xmlns:a16="http://schemas.microsoft.com/office/drawing/2014/main" id="{796C3131-12D5-5B95-0018-715F01BCFE3D}"/>
              </a:ext>
            </a:extLst>
          </p:cNvPr>
          <p:cNvSpPr txBox="1"/>
          <p:nvPr/>
        </p:nvSpPr>
        <p:spPr>
          <a:xfrm>
            <a:off x="371475" y="2314575"/>
            <a:ext cx="3590925" cy="646331"/>
          </a:xfrm>
          <a:prstGeom prst="rect">
            <a:avLst/>
          </a:prstGeom>
          <a:noFill/>
        </p:spPr>
        <p:txBody>
          <a:bodyPr wrap="square" rtlCol="0">
            <a:spAutoFit/>
          </a:bodyPr>
          <a:lstStyle/>
          <a:p>
            <a:r>
              <a:rPr lang="en-US" dirty="0">
                <a:latin typeface="Rockwell Extra Bold" panose="02060903040505020403" pitchFamily="18" charset="0"/>
              </a:rPr>
              <a:t>This is literally just equivalent.</a:t>
            </a:r>
          </a:p>
        </p:txBody>
      </p:sp>
      <p:pic>
        <p:nvPicPr>
          <p:cNvPr id="6" name="Picture 5">
            <a:extLst>
              <a:ext uri="{FF2B5EF4-FFF2-40B4-BE49-F238E27FC236}">
                <a16:creationId xmlns:a16="http://schemas.microsoft.com/office/drawing/2014/main" id="{598AC9FA-B9D1-D80C-19FE-BEB1A90597FF}"/>
              </a:ext>
            </a:extLst>
          </p:cNvPr>
          <p:cNvPicPr>
            <a:picLocks noChangeAspect="1"/>
          </p:cNvPicPr>
          <p:nvPr/>
        </p:nvPicPr>
        <p:blipFill>
          <a:blip r:embed="rId2"/>
          <a:stretch>
            <a:fillRect/>
          </a:stretch>
        </p:blipFill>
        <p:spPr>
          <a:xfrm>
            <a:off x="5103350" y="2009737"/>
            <a:ext cx="6620799" cy="1810003"/>
          </a:xfrm>
          <a:prstGeom prst="rect">
            <a:avLst/>
          </a:prstGeom>
        </p:spPr>
      </p:pic>
    </p:spTree>
    <p:extLst>
      <p:ext uri="{BB962C8B-B14F-4D97-AF65-F5344CB8AC3E}">
        <p14:creationId xmlns:p14="http://schemas.microsoft.com/office/powerpoint/2010/main" val="2176755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Implementing Function</a:t>
            </a:r>
          </a:p>
        </p:txBody>
      </p:sp>
      <p:sp>
        <p:nvSpPr>
          <p:cNvPr id="2" name="TextBox 1">
            <a:extLst>
              <a:ext uri="{FF2B5EF4-FFF2-40B4-BE49-F238E27FC236}">
                <a16:creationId xmlns:a16="http://schemas.microsoft.com/office/drawing/2014/main" id="{2E934B50-8642-EDF9-1237-DF42240577FD}"/>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HOW</a:t>
            </a:r>
          </a:p>
        </p:txBody>
      </p:sp>
      <p:sp>
        <p:nvSpPr>
          <p:cNvPr id="3" name="TextBox 2">
            <a:extLst>
              <a:ext uri="{FF2B5EF4-FFF2-40B4-BE49-F238E27FC236}">
                <a16:creationId xmlns:a16="http://schemas.microsoft.com/office/drawing/2014/main" id="{796C3131-12D5-5B95-0018-715F01BCFE3D}"/>
              </a:ext>
            </a:extLst>
          </p:cNvPr>
          <p:cNvSpPr txBox="1"/>
          <p:nvPr/>
        </p:nvSpPr>
        <p:spPr>
          <a:xfrm>
            <a:off x="371475" y="2314575"/>
            <a:ext cx="3590925" cy="3970318"/>
          </a:xfrm>
          <a:prstGeom prst="rect">
            <a:avLst/>
          </a:prstGeom>
          <a:noFill/>
        </p:spPr>
        <p:txBody>
          <a:bodyPr wrap="square" rtlCol="0">
            <a:spAutoFit/>
          </a:bodyPr>
          <a:lstStyle/>
          <a:p>
            <a:r>
              <a:rPr lang="en-US" dirty="0">
                <a:latin typeface="Rockwell Extra Bold" panose="02060903040505020403" pitchFamily="18" charset="0"/>
              </a:rPr>
              <a:t>To this.</a:t>
            </a:r>
          </a:p>
          <a:p>
            <a:endParaRPr lang="en-US" dirty="0">
              <a:latin typeface="Rockwell Extra Bold" panose="02060903040505020403" pitchFamily="18" charset="0"/>
            </a:endParaRPr>
          </a:p>
          <a:p>
            <a:endParaRPr lang="en-US" dirty="0">
              <a:latin typeface="Rockwell Extra Bold" panose="02060903040505020403" pitchFamily="18" charset="0"/>
            </a:endParaRPr>
          </a:p>
          <a:p>
            <a:r>
              <a:rPr lang="en-US" dirty="0">
                <a:latin typeface="Rockwell Extra Bold" panose="02060903040505020403" pitchFamily="18" charset="0"/>
              </a:rPr>
              <a:t>(In reality there is a difference between this and a function call which might not be explained here. But I recommend you search it up!</a:t>
            </a:r>
          </a:p>
          <a:p>
            <a:r>
              <a:rPr lang="en-US" dirty="0">
                <a:latin typeface="Rockwell Extra Bold" panose="02060903040505020403" pitchFamily="18" charset="0"/>
              </a:rPr>
              <a:t>Search up what’s known as the call stack and how functions are called)</a:t>
            </a:r>
          </a:p>
        </p:txBody>
      </p:sp>
      <p:pic>
        <p:nvPicPr>
          <p:cNvPr id="5" name="Picture 4">
            <a:extLst>
              <a:ext uri="{FF2B5EF4-FFF2-40B4-BE49-F238E27FC236}">
                <a16:creationId xmlns:a16="http://schemas.microsoft.com/office/drawing/2014/main" id="{A4EC0A6C-1039-7747-550B-C4CEFEEB9612}"/>
              </a:ext>
            </a:extLst>
          </p:cNvPr>
          <p:cNvPicPr>
            <a:picLocks noChangeAspect="1"/>
          </p:cNvPicPr>
          <p:nvPr/>
        </p:nvPicPr>
        <p:blipFill>
          <a:blip r:embed="rId2"/>
          <a:stretch>
            <a:fillRect/>
          </a:stretch>
        </p:blipFill>
        <p:spPr>
          <a:xfrm>
            <a:off x="4635500" y="1795303"/>
            <a:ext cx="7154273" cy="2276793"/>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32A57B6-E73F-CD65-680E-E51FD235DF38}"/>
                  </a:ext>
                </a:extLst>
              </p14:cNvPr>
              <p14:cNvContentPartPr/>
              <p14:nvPr/>
            </p14:nvContentPartPr>
            <p14:xfrm>
              <a:off x="6216480" y="2965320"/>
              <a:ext cx="4813920" cy="660960"/>
            </p14:xfrm>
          </p:contentPart>
        </mc:Choice>
        <mc:Fallback xmlns="">
          <p:pic>
            <p:nvPicPr>
              <p:cNvPr id="4" name="Ink 3">
                <a:extLst>
                  <a:ext uri="{FF2B5EF4-FFF2-40B4-BE49-F238E27FC236}">
                    <a16:creationId xmlns:a16="http://schemas.microsoft.com/office/drawing/2014/main" id="{232A57B6-E73F-CD65-680E-E51FD235DF38}"/>
                  </a:ext>
                </a:extLst>
              </p:cNvPr>
              <p:cNvPicPr/>
              <p:nvPr/>
            </p:nvPicPr>
            <p:blipFill>
              <a:blip r:embed="rId4"/>
              <a:stretch>
                <a:fillRect/>
              </a:stretch>
            </p:blipFill>
            <p:spPr>
              <a:xfrm>
                <a:off x="6207120" y="2955960"/>
                <a:ext cx="4832640" cy="679680"/>
              </a:xfrm>
              <a:prstGeom prst="rect">
                <a:avLst/>
              </a:prstGeom>
            </p:spPr>
          </p:pic>
        </mc:Fallback>
      </mc:AlternateContent>
    </p:spTree>
    <p:extLst>
      <p:ext uri="{BB962C8B-B14F-4D97-AF65-F5344CB8AC3E}">
        <p14:creationId xmlns:p14="http://schemas.microsoft.com/office/powerpoint/2010/main" val="422250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Implementing Function</a:t>
            </a:r>
          </a:p>
        </p:txBody>
      </p:sp>
      <p:sp>
        <p:nvSpPr>
          <p:cNvPr id="2" name="TextBox 1">
            <a:extLst>
              <a:ext uri="{FF2B5EF4-FFF2-40B4-BE49-F238E27FC236}">
                <a16:creationId xmlns:a16="http://schemas.microsoft.com/office/drawing/2014/main" id="{2E934B50-8642-EDF9-1237-DF42240577FD}"/>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HOW</a:t>
            </a:r>
          </a:p>
        </p:txBody>
      </p:sp>
      <p:sp>
        <p:nvSpPr>
          <p:cNvPr id="3" name="TextBox 2">
            <a:extLst>
              <a:ext uri="{FF2B5EF4-FFF2-40B4-BE49-F238E27FC236}">
                <a16:creationId xmlns:a16="http://schemas.microsoft.com/office/drawing/2014/main" id="{796C3131-12D5-5B95-0018-715F01BCFE3D}"/>
              </a:ext>
            </a:extLst>
          </p:cNvPr>
          <p:cNvSpPr txBox="1"/>
          <p:nvPr/>
        </p:nvSpPr>
        <p:spPr>
          <a:xfrm>
            <a:off x="371475" y="2314575"/>
            <a:ext cx="3590925" cy="1477328"/>
          </a:xfrm>
          <a:prstGeom prst="rect">
            <a:avLst/>
          </a:prstGeom>
          <a:noFill/>
        </p:spPr>
        <p:txBody>
          <a:bodyPr wrap="square" rtlCol="0">
            <a:spAutoFit/>
          </a:bodyPr>
          <a:lstStyle/>
          <a:p>
            <a:r>
              <a:rPr lang="en-US" dirty="0">
                <a:latin typeface="Rockwell Extra Bold" panose="02060903040505020403" pitchFamily="18" charset="0"/>
              </a:rPr>
              <a:t>We are simplifying the code. Because we can REUSE functions without having to rewrite it’s implementation.</a:t>
            </a:r>
          </a:p>
        </p:txBody>
      </p:sp>
      <p:pic>
        <p:nvPicPr>
          <p:cNvPr id="5" name="Picture 4">
            <a:extLst>
              <a:ext uri="{FF2B5EF4-FFF2-40B4-BE49-F238E27FC236}">
                <a16:creationId xmlns:a16="http://schemas.microsoft.com/office/drawing/2014/main" id="{A4EC0A6C-1039-7747-550B-C4CEFEEB9612}"/>
              </a:ext>
            </a:extLst>
          </p:cNvPr>
          <p:cNvPicPr>
            <a:picLocks noChangeAspect="1"/>
          </p:cNvPicPr>
          <p:nvPr/>
        </p:nvPicPr>
        <p:blipFill>
          <a:blip r:embed="rId2"/>
          <a:stretch>
            <a:fillRect/>
          </a:stretch>
        </p:blipFill>
        <p:spPr>
          <a:xfrm>
            <a:off x="4635500" y="1795303"/>
            <a:ext cx="7154273" cy="2276793"/>
          </a:xfrm>
          <a:prstGeom prst="rect">
            <a:avLst/>
          </a:prstGeom>
        </p:spPr>
      </p:pic>
    </p:spTree>
    <p:extLst>
      <p:ext uri="{BB962C8B-B14F-4D97-AF65-F5344CB8AC3E}">
        <p14:creationId xmlns:p14="http://schemas.microsoft.com/office/powerpoint/2010/main" val="4065726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18A717-6FD1-E8A1-60E2-6094601BA0AE}"/>
              </a:ext>
            </a:extLst>
          </p:cNvPr>
          <p:cNvSpPr txBox="1"/>
          <p:nvPr/>
        </p:nvSpPr>
        <p:spPr>
          <a:xfrm>
            <a:off x="0" y="0"/>
            <a:ext cx="12192000" cy="861774"/>
          </a:xfrm>
          <a:prstGeom prst="rect">
            <a:avLst/>
          </a:prstGeom>
          <a:noFill/>
        </p:spPr>
        <p:txBody>
          <a:bodyPr wrap="square" rtlCol="0" anchor="ctr">
            <a:spAutoFit/>
          </a:bodyPr>
          <a:lstStyle/>
          <a:p>
            <a:r>
              <a:rPr lang="en-US" sz="5000" dirty="0">
                <a:latin typeface="Rockwell Extra Bold" panose="02060903040505020403" pitchFamily="18" charset="0"/>
              </a:rPr>
              <a:t>Research</a:t>
            </a:r>
          </a:p>
        </p:txBody>
      </p:sp>
      <p:pic>
        <p:nvPicPr>
          <p:cNvPr id="1030" name="Picture 6" descr="Download Book Png 8 HQ PNG Image | FreePNGImg">
            <a:extLst>
              <a:ext uri="{FF2B5EF4-FFF2-40B4-BE49-F238E27FC236}">
                <a16:creationId xmlns:a16="http://schemas.microsoft.com/office/drawing/2014/main" id="{3733B1BF-5D16-AD72-49D0-EDF847097C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3090253">
            <a:off x="6356486" y="9282731"/>
            <a:ext cx="6182414" cy="447881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ree Book Transparent Background, Download Free Book Transparent Background  png images, Free ClipArts on Clipart Library">
            <a:extLst>
              <a:ext uri="{FF2B5EF4-FFF2-40B4-BE49-F238E27FC236}">
                <a16:creationId xmlns:a16="http://schemas.microsoft.com/office/drawing/2014/main" id="{FC18C527-C23A-DB2F-82A5-A51EB148C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4860081">
            <a:off x="11058247" y="7415415"/>
            <a:ext cx="989218" cy="46653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Download Book Png 8 HQ PNG Image | FreePNGImg">
            <a:extLst>
              <a:ext uri="{FF2B5EF4-FFF2-40B4-BE49-F238E27FC236}">
                <a16:creationId xmlns:a16="http://schemas.microsoft.com/office/drawing/2014/main" id="{76A8B196-D548-0ED1-0AB6-88DFADA4D6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8085413">
            <a:off x="-5443581" y="-2681299"/>
            <a:ext cx="6675014" cy="48356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Free Book Transparent Background, Download Free Book Transparent Background  png images, Free ClipArts on Clipart Library">
            <a:extLst>
              <a:ext uri="{FF2B5EF4-FFF2-40B4-BE49-F238E27FC236}">
                <a16:creationId xmlns:a16="http://schemas.microsoft.com/office/drawing/2014/main" id="{494D96F5-C616-7B0F-E8CA-5F97BDE1BB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764756">
            <a:off x="11296942" y="-2220444"/>
            <a:ext cx="6244266" cy="294488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ook PNG, Book Transparent Background - FreeIconsPNG">
            <a:extLst>
              <a:ext uri="{FF2B5EF4-FFF2-40B4-BE49-F238E27FC236}">
                <a16:creationId xmlns:a16="http://schemas.microsoft.com/office/drawing/2014/main" id="{089D309A-FBB7-66BC-9A72-4529D0356B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1043890">
            <a:off x="670412" y="7456475"/>
            <a:ext cx="1137408" cy="75353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Book PNG, Book Transparent Background - FreeIconsPNG">
            <a:extLst>
              <a:ext uri="{FF2B5EF4-FFF2-40B4-BE49-F238E27FC236}">
                <a16:creationId xmlns:a16="http://schemas.microsoft.com/office/drawing/2014/main" id="{0038F6AA-7B5E-6074-2CE6-E0656B3E24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01859" y="1344958"/>
            <a:ext cx="7547676" cy="50003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Free Book Transparent Background, Download Free Book Transparent Background  png images, Free ClipArts on Clipart Library">
            <a:extLst>
              <a:ext uri="{FF2B5EF4-FFF2-40B4-BE49-F238E27FC236}">
                <a16:creationId xmlns:a16="http://schemas.microsoft.com/office/drawing/2014/main" id="{01E5FFC0-E3F7-EF98-1D74-12F20178D5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082652">
            <a:off x="2871369" y="7952505"/>
            <a:ext cx="752566" cy="35492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Download Book Png 8 HQ PNG Image | FreePNGImg">
            <a:extLst>
              <a:ext uri="{FF2B5EF4-FFF2-40B4-BE49-F238E27FC236}">
                <a16:creationId xmlns:a16="http://schemas.microsoft.com/office/drawing/2014/main" id="{C2CDF20A-587C-CA36-18FA-5B636EAAF8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788076">
            <a:off x="-1294112" y="7887586"/>
            <a:ext cx="1754280" cy="12708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Free Book Transparent Background, Download Free Book Transparent Background  png images, Free ClipArts on Clipart Library">
            <a:extLst>
              <a:ext uri="{FF2B5EF4-FFF2-40B4-BE49-F238E27FC236}">
                <a16:creationId xmlns:a16="http://schemas.microsoft.com/office/drawing/2014/main" id="{D5BFC616-FBFB-17B0-2E44-C75FB65B3A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6616" y="6591607"/>
            <a:ext cx="8190660" cy="38628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E9BC75D-C4D4-E7F8-2CA2-7CC1961F996B}"/>
              </a:ext>
            </a:extLst>
          </p:cNvPr>
          <p:cNvSpPr txBox="1"/>
          <p:nvPr/>
        </p:nvSpPr>
        <p:spPr>
          <a:xfrm>
            <a:off x="0" y="2257144"/>
            <a:ext cx="12192000" cy="3170099"/>
          </a:xfrm>
          <a:prstGeom prst="rect">
            <a:avLst/>
          </a:prstGeom>
          <a:noFill/>
        </p:spPr>
        <p:txBody>
          <a:bodyPr wrap="square" rtlCol="0" anchor="ctr">
            <a:spAutoFit/>
          </a:bodyPr>
          <a:lstStyle/>
          <a:p>
            <a:pPr algn="ctr"/>
            <a:r>
              <a:rPr lang="en-US" sz="10000" dirty="0">
                <a:latin typeface="Rockwell Extra Bold" panose="02060903040505020403" pitchFamily="18" charset="0"/>
              </a:rPr>
              <a:t>Grow your knowledge.</a:t>
            </a:r>
          </a:p>
        </p:txBody>
      </p:sp>
    </p:spTree>
    <p:extLst>
      <p:ext uri="{BB962C8B-B14F-4D97-AF65-F5344CB8AC3E}">
        <p14:creationId xmlns:p14="http://schemas.microsoft.com/office/powerpoint/2010/main" val="2425632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Implementing Function</a:t>
            </a:r>
          </a:p>
        </p:txBody>
      </p:sp>
      <p:sp>
        <p:nvSpPr>
          <p:cNvPr id="2" name="TextBox 1">
            <a:extLst>
              <a:ext uri="{FF2B5EF4-FFF2-40B4-BE49-F238E27FC236}">
                <a16:creationId xmlns:a16="http://schemas.microsoft.com/office/drawing/2014/main" id="{2E934B50-8642-EDF9-1237-DF42240577FD}"/>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HOW</a:t>
            </a:r>
          </a:p>
        </p:txBody>
      </p:sp>
      <p:sp>
        <p:nvSpPr>
          <p:cNvPr id="3" name="TextBox 2">
            <a:extLst>
              <a:ext uri="{FF2B5EF4-FFF2-40B4-BE49-F238E27FC236}">
                <a16:creationId xmlns:a16="http://schemas.microsoft.com/office/drawing/2014/main" id="{796C3131-12D5-5B95-0018-715F01BCFE3D}"/>
              </a:ext>
            </a:extLst>
          </p:cNvPr>
          <p:cNvSpPr txBox="1"/>
          <p:nvPr/>
        </p:nvSpPr>
        <p:spPr>
          <a:xfrm>
            <a:off x="371475" y="2314575"/>
            <a:ext cx="3590925" cy="923330"/>
          </a:xfrm>
          <a:prstGeom prst="rect">
            <a:avLst/>
          </a:prstGeom>
          <a:noFill/>
        </p:spPr>
        <p:txBody>
          <a:bodyPr wrap="square" rtlCol="0">
            <a:spAutoFit/>
          </a:bodyPr>
          <a:lstStyle/>
          <a:p>
            <a:r>
              <a:rPr lang="en-US" dirty="0">
                <a:latin typeface="Rockwell Extra Bold" panose="02060903040505020403" pitchFamily="18" charset="0"/>
              </a:rPr>
              <a:t>Let’s have an example on parametrized void  functions:</a:t>
            </a:r>
          </a:p>
        </p:txBody>
      </p:sp>
      <p:pic>
        <p:nvPicPr>
          <p:cNvPr id="5" name="Picture 4">
            <a:extLst>
              <a:ext uri="{FF2B5EF4-FFF2-40B4-BE49-F238E27FC236}">
                <a16:creationId xmlns:a16="http://schemas.microsoft.com/office/drawing/2014/main" id="{079A7377-0678-5163-08EC-F683044061EF}"/>
              </a:ext>
            </a:extLst>
          </p:cNvPr>
          <p:cNvPicPr>
            <a:picLocks noChangeAspect="1"/>
          </p:cNvPicPr>
          <p:nvPr/>
        </p:nvPicPr>
        <p:blipFill>
          <a:blip r:embed="rId2"/>
          <a:stretch>
            <a:fillRect/>
          </a:stretch>
        </p:blipFill>
        <p:spPr>
          <a:xfrm>
            <a:off x="5123506" y="1890498"/>
            <a:ext cx="6763694" cy="3077004"/>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5A81124D-7EF8-2571-6531-4E66BDDF9DBB}"/>
                  </a:ext>
                </a:extLst>
              </p14:cNvPr>
              <p14:cNvContentPartPr/>
              <p14:nvPr/>
            </p14:nvContentPartPr>
            <p14:xfrm>
              <a:off x="9524880" y="2400480"/>
              <a:ext cx="1695960" cy="360"/>
            </p14:xfrm>
          </p:contentPart>
        </mc:Choice>
        <mc:Fallback xmlns="">
          <p:pic>
            <p:nvPicPr>
              <p:cNvPr id="4" name="Ink 3">
                <a:extLst>
                  <a:ext uri="{FF2B5EF4-FFF2-40B4-BE49-F238E27FC236}">
                    <a16:creationId xmlns:a16="http://schemas.microsoft.com/office/drawing/2014/main" id="{5A81124D-7EF8-2571-6531-4E66BDDF9DBB}"/>
                  </a:ext>
                </a:extLst>
              </p:cNvPr>
              <p:cNvPicPr/>
              <p:nvPr/>
            </p:nvPicPr>
            <p:blipFill>
              <a:blip r:embed="rId4"/>
              <a:stretch>
                <a:fillRect/>
              </a:stretch>
            </p:blipFill>
            <p:spPr>
              <a:xfrm>
                <a:off x="9515520" y="2391120"/>
                <a:ext cx="1714680" cy="19080"/>
              </a:xfrm>
              <a:prstGeom prst="rect">
                <a:avLst/>
              </a:prstGeom>
            </p:spPr>
          </p:pic>
        </mc:Fallback>
      </mc:AlternateContent>
    </p:spTree>
    <p:extLst>
      <p:ext uri="{BB962C8B-B14F-4D97-AF65-F5344CB8AC3E}">
        <p14:creationId xmlns:p14="http://schemas.microsoft.com/office/powerpoint/2010/main" val="4128674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Implementing Function</a:t>
            </a:r>
          </a:p>
        </p:txBody>
      </p:sp>
      <p:sp>
        <p:nvSpPr>
          <p:cNvPr id="2" name="TextBox 1">
            <a:extLst>
              <a:ext uri="{FF2B5EF4-FFF2-40B4-BE49-F238E27FC236}">
                <a16:creationId xmlns:a16="http://schemas.microsoft.com/office/drawing/2014/main" id="{2E934B50-8642-EDF9-1237-DF42240577FD}"/>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HOW</a:t>
            </a:r>
          </a:p>
        </p:txBody>
      </p:sp>
      <p:sp>
        <p:nvSpPr>
          <p:cNvPr id="3" name="TextBox 2">
            <a:extLst>
              <a:ext uri="{FF2B5EF4-FFF2-40B4-BE49-F238E27FC236}">
                <a16:creationId xmlns:a16="http://schemas.microsoft.com/office/drawing/2014/main" id="{796C3131-12D5-5B95-0018-715F01BCFE3D}"/>
              </a:ext>
            </a:extLst>
          </p:cNvPr>
          <p:cNvSpPr txBox="1"/>
          <p:nvPr/>
        </p:nvSpPr>
        <p:spPr>
          <a:xfrm>
            <a:off x="371475" y="2314575"/>
            <a:ext cx="3590925" cy="923330"/>
          </a:xfrm>
          <a:prstGeom prst="rect">
            <a:avLst/>
          </a:prstGeom>
          <a:noFill/>
        </p:spPr>
        <p:txBody>
          <a:bodyPr wrap="square" rtlCol="0">
            <a:spAutoFit/>
          </a:bodyPr>
          <a:lstStyle/>
          <a:p>
            <a:r>
              <a:rPr lang="en-US" dirty="0">
                <a:latin typeface="Rockwell Extra Bold" panose="02060903040505020403" pitchFamily="18" charset="0"/>
              </a:rPr>
              <a:t>Let’s have an example on parametrized void  functions:</a:t>
            </a:r>
          </a:p>
        </p:txBody>
      </p:sp>
      <p:pic>
        <p:nvPicPr>
          <p:cNvPr id="6" name="Picture 5">
            <a:extLst>
              <a:ext uri="{FF2B5EF4-FFF2-40B4-BE49-F238E27FC236}">
                <a16:creationId xmlns:a16="http://schemas.microsoft.com/office/drawing/2014/main" id="{3B24DFAD-D563-1E43-B7DA-ECF570A201EA}"/>
              </a:ext>
            </a:extLst>
          </p:cNvPr>
          <p:cNvPicPr>
            <a:picLocks noChangeAspect="1"/>
          </p:cNvPicPr>
          <p:nvPr/>
        </p:nvPicPr>
        <p:blipFill>
          <a:blip r:embed="rId2"/>
          <a:stretch>
            <a:fillRect/>
          </a:stretch>
        </p:blipFill>
        <p:spPr>
          <a:xfrm>
            <a:off x="6096000" y="1770063"/>
            <a:ext cx="5687219" cy="2038635"/>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63FC211D-D16D-358D-0DE7-891E83947BBE}"/>
                  </a:ext>
                </a:extLst>
              </p14:cNvPr>
              <p14:cNvContentPartPr/>
              <p14:nvPr/>
            </p14:nvContentPartPr>
            <p14:xfrm>
              <a:off x="6896160" y="3270240"/>
              <a:ext cx="1981440" cy="95760"/>
            </p14:xfrm>
          </p:contentPart>
        </mc:Choice>
        <mc:Fallback xmlns="">
          <p:pic>
            <p:nvPicPr>
              <p:cNvPr id="4" name="Ink 3">
                <a:extLst>
                  <a:ext uri="{FF2B5EF4-FFF2-40B4-BE49-F238E27FC236}">
                    <a16:creationId xmlns:a16="http://schemas.microsoft.com/office/drawing/2014/main" id="{63FC211D-D16D-358D-0DE7-891E83947BBE}"/>
                  </a:ext>
                </a:extLst>
              </p:cNvPr>
              <p:cNvPicPr/>
              <p:nvPr/>
            </p:nvPicPr>
            <p:blipFill>
              <a:blip r:embed="rId4"/>
              <a:stretch>
                <a:fillRect/>
              </a:stretch>
            </p:blipFill>
            <p:spPr>
              <a:xfrm>
                <a:off x="6886800" y="3260880"/>
                <a:ext cx="2000160" cy="114480"/>
              </a:xfrm>
              <a:prstGeom prst="rect">
                <a:avLst/>
              </a:prstGeom>
            </p:spPr>
          </p:pic>
        </mc:Fallback>
      </mc:AlternateContent>
    </p:spTree>
    <p:extLst>
      <p:ext uri="{BB962C8B-B14F-4D97-AF65-F5344CB8AC3E}">
        <p14:creationId xmlns:p14="http://schemas.microsoft.com/office/powerpoint/2010/main" val="481857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Implementing Function</a:t>
            </a:r>
          </a:p>
        </p:txBody>
      </p:sp>
      <p:sp>
        <p:nvSpPr>
          <p:cNvPr id="2" name="TextBox 1">
            <a:extLst>
              <a:ext uri="{FF2B5EF4-FFF2-40B4-BE49-F238E27FC236}">
                <a16:creationId xmlns:a16="http://schemas.microsoft.com/office/drawing/2014/main" id="{2E934B50-8642-EDF9-1237-DF42240577FD}"/>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HOW</a:t>
            </a:r>
          </a:p>
        </p:txBody>
      </p:sp>
      <p:sp>
        <p:nvSpPr>
          <p:cNvPr id="3" name="TextBox 2">
            <a:extLst>
              <a:ext uri="{FF2B5EF4-FFF2-40B4-BE49-F238E27FC236}">
                <a16:creationId xmlns:a16="http://schemas.microsoft.com/office/drawing/2014/main" id="{796C3131-12D5-5B95-0018-715F01BCFE3D}"/>
              </a:ext>
            </a:extLst>
          </p:cNvPr>
          <p:cNvSpPr txBox="1"/>
          <p:nvPr/>
        </p:nvSpPr>
        <p:spPr>
          <a:xfrm>
            <a:off x="371475" y="2314575"/>
            <a:ext cx="3590925" cy="369332"/>
          </a:xfrm>
          <a:prstGeom prst="rect">
            <a:avLst/>
          </a:prstGeom>
          <a:noFill/>
        </p:spPr>
        <p:txBody>
          <a:bodyPr wrap="square" rtlCol="0">
            <a:spAutoFit/>
          </a:bodyPr>
          <a:lstStyle/>
          <a:p>
            <a:r>
              <a:rPr lang="en-US" dirty="0">
                <a:latin typeface="Rockwell Extra Bold" panose="02060903040505020403" pitchFamily="18" charset="0"/>
              </a:rPr>
              <a:t>Which is equivalent to:</a:t>
            </a:r>
          </a:p>
        </p:txBody>
      </p:sp>
      <p:pic>
        <p:nvPicPr>
          <p:cNvPr id="5" name="Picture 4">
            <a:extLst>
              <a:ext uri="{FF2B5EF4-FFF2-40B4-BE49-F238E27FC236}">
                <a16:creationId xmlns:a16="http://schemas.microsoft.com/office/drawing/2014/main" id="{0E370E41-9A54-84F4-AC6E-FA1E53A7627D}"/>
              </a:ext>
            </a:extLst>
          </p:cNvPr>
          <p:cNvPicPr>
            <a:picLocks noChangeAspect="1"/>
          </p:cNvPicPr>
          <p:nvPr/>
        </p:nvPicPr>
        <p:blipFill>
          <a:blip r:embed="rId2"/>
          <a:stretch>
            <a:fillRect/>
          </a:stretch>
        </p:blipFill>
        <p:spPr>
          <a:xfrm>
            <a:off x="5747902" y="1757129"/>
            <a:ext cx="6239746" cy="3343742"/>
          </a:xfrm>
          <a:prstGeom prst="rect">
            <a:avLst/>
          </a:prstGeom>
        </p:spPr>
      </p:pic>
    </p:spTree>
    <p:extLst>
      <p:ext uri="{BB962C8B-B14F-4D97-AF65-F5344CB8AC3E}">
        <p14:creationId xmlns:p14="http://schemas.microsoft.com/office/powerpoint/2010/main" val="120298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Implementing Function</a:t>
            </a:r>
          </a:p>
        </p:txBody>
      </p:sp>
      <p:sp>
        <p:nvSpPr>
          <p:cNvPr id="2" name="TextBox 1">
            <a:extLst>
              <a:ext uri="{FF2B5EF4-FFF2-40B4-BE49-F238E27FC236}">
                <a16:creationId xmlns:a16="http://schemas.microsoft.com/office/drawing/2014/main" id="{2E934B50-8642-EDF9-1237-DF42240577FD}"/>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HOW</a:t>
            </a:r>
          </a:p>
        </p:txBody>
      </p:sp>
      <p:sp>
        <p:nvSpPr>
          <p:cNvPr id="3" name="TextBox 2">
            <a:extLst>
              <a:ext uri="{FF2B5EF4-FFF2-40B4-BE49-F238E27FC236}">
                <a16:creationId xmlns:a16="http://schemas.microsoft.com/office/drawing/2014/main" id="{796C3131-12D5-5B95-0018-715F01BCFE3D}"/>
              </a:ext>
            </a:extLst>
          </p:cNvPr>
          <p:cNvSpPr txBox="1"/>
          <p:nvPr/>
        </p:nvSpPr>
        <p:spPr>
          <a:xfrm>
            <a:off x="371475" y="2314575"/>
            <a:ext cx="3590925" cy="1477328"/>
          </a:xfrm>
          <a:prstGeom prst="rect">
            <a:avLst/>
          </a:prstGeom>
          <a:noFill/>
        </p:spPr>
        <p:txBody>
          <a:bodyPr wrap="square" rtlCol="0">
            <a:spAutoFit/>
          </a:bodyPr>
          <a:lstStyle/>
          <a:p>
            <a:r>
              <a:rPr lang="en-US" dirty="0">
                <a:latin typeface="Rockwell Extra Bold" panose="02060903040505020403" pitchFamily="18" charset="0"/>
              </a:rPr>
              <a:t>It’s starting to get more complex, especially if we would like to use this piece of code multiple times.</a:t>
            </a:r>
          </a:p>
        </p:txBody>
      </p:sp>
      <p:pic>
        <p:nvPicPr>
          <p:cNvPr id="5" name="Picture 4">
            <a:extLst>
              <a:ext uri="{FF2B5EF4-FFF2-40B4-BE49-F238E27FC236}">
                <a16:creationId xmlns:a16="http://schemas.microsoft.com/office/drawing/2014/main" id="{0E370E41-9A54-84F4-AC6E-FA1E53A7627D}"/>
              </a:ext>
            </a:extLst>
          </p:cNvPr>
          <p:cNvPicPr>
            <a:picLocks noChangeAspect="1"/>
          </p:cNvPicPr>
          <p:nvPr/>
        </p:nvPicPr>
        <p:blipFill>
          <a:blip r:embed="rId2"/>
          <a:stretch>
            <a:fillRect/>
          </a:stretch>
        </p:blipFill>
        <p:spPr>
          <a:xfrm>
            <a:off x="5747902" y="1757129"/>
            <a:ext cx="6239746" cy="3343742"/>
          </a:xfrm>
          <a:prstGeom prst="rect">
            <a:avLst/>
          </a:prstGeom>
        </p:spPr>
      </p:pic>
    </p:spTree>
    <p:extLst>
      <p:ext uri="{BB962C8B-B14F-4D97-AF65-F5344CB8AC3E}">
        <p14:creationId xmlns:p14="http://schemas.microsoft.com/office/powerpoint/2010/main" val="4114219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Implementing Function</a:t>
            </a:r>
          </a:p>
        </p:txBody>
      </p:sp>
      <p:sp>
        <p:nvSpPr>
          <p:cNvPr id="2" name="TextBox 1">
            <a:extLst>
              <a:ext uri="{FF2B5EF4-FFF2-40B4-BE49-F238E27FC236}">
                <a16:creationId xmlns:a16="http://schemas.microsoft.com/office/drawing/2014/main" id="{2E934B50-8642-EDF9-1237-DF42240577FD}"/>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HOW</a:t>
            </a:r>
          </a:p>
        </p:txBody>
      </p:sp>
      <p:sp>
        <p:nvSpPr>
          <p:cNvPr id="3" name="TextBox 2">
            <a:extLst>
              <a:ext uri="{FF2B5EF4-FFF2-40B4-BE49-F238E27FC236}">
                <a16:creationId xmlns:a16="http://schemas.microsoft.com/office/drawing/2014/main" id="{796C3131-12D5-5B95-0018-715F01BCFE3D}"/>
              </a:ext>
            </a:extLst>
          </p:cNvPr>
          <p:cNvSpPr txBox="1"/>
          <p:nvPr/>
        </p:nvSpPr>
        <p:spPr>
          <a:xfrm>
            <a:off x="371475" y="2314575"/>
            <a:ext cx="3590925" cy="1200329"/>
          </a:xfrm>
          <a:prstGeom prst="rect">
            <a:avLst/>
          </a:prstGeom>
          <a:noFill/>
        </p:spPr>
        <p:txBody>
          <a:bodyPr wrap="square" rtlCol="0">
            <a:spAutoFit/>
          </a:bodyPr>
          <a:lstStyle/>
          <a:p>
            <a:r>
              <a:rPr lang="en-US" dirty="0">
                <a:latin typeface="Rockwell Extra Bold" panose="02060903040505020403" pitchFamily="18" charset="0"/>
              </a:rPr>
              <a:t>So this is so much better than rewriting the same procedure over and over again.</a:t>
            </a:r>
          </a:p>
        </p:txBody>
      </p:sp>
      <p:pic>
        <p:nvPicPr>
          <p:cNvPr id="6" name="Picture 5">
            <a:extLst>
              <a:ext uri="{FF2B5EF4-FFF2-40B4-BE49-F238E27FC236}">
                <a16:creationId xmlns:a16="http://schemas.microsoft.com/office/drawing/2014/main" id="{3B24DFAD-D563-1E43-B7DA-ECF570A201EA}"/>
              </a:ext>
            </a:extLst>
          </p:cNvPr>
          <p:cNvPicPr>
            <a:picLocks noChangeAspect="1"/>
          </p:cNvPicPr>
          <p:nvPr/>
        </p:nvPicPr>
        <p:blipFill>
          <a:blip r:embed="rId2"/>
          <a:stretch>
            <a:fillRect/>
          </a:stretch>
        </p:blipFill>
        <p:spPr>
          <a:xfrm>
            <a:off x="6096000" y="1770063"/>
            <a:ext cx="5687219" cy="2038635"/>
          </a:xfrm>
          <a:prstGeom prst="rect">
            <a:avLst/>
          </a:prstGeom>
        </p:spPr>
      </p:pic>
    </p:spTree>
    <p:extLst>
      <p:ext uri="{BB962C8B-B14F-4D97-AF65-F5344CB8AC3E}">
        <p14:creationId xmlns:p14="http://schemas.microsoft.com/office/powerpoint/2010/main" val="3944969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Implementing Function</a:t>
            </a:r>
          </a:p>
        </p:txBody>
      </p:sp>
      <p:sp>
        <p:nvSpPr>
          <p:cNvPr id="2" name="TextBox 1">
            <a:extLst>
              <a:ext uri="{FF2B5EF4-FFF2-40B4-BE49-F238E27FC236}">
                <a16:creationId xmlns:a16="http://schemas.microsoft.com/office/drawing/2014/main" id="{2E934B50-8642-EDF9-1237-DF42240577FD}"/>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HOW</a:t>
            </a:r>
          </a:p>
        </p:txBody>
      </p:sp>
      <p:sp>
        <p:nvSpPr>
          <p:cNvPr id="3" name="TextBox 2">
            <a:extLst>
              <a:ext uri="{FF2B5EF4-FFF2-40B4-BE49-F238E27FC236}">
                <a16:creationId xmlns:a16="http://schemas.microsoft.com/office/drawing/2014/main" id="{9E24ECCD-26B8-3538-F63C-97DE399628FD}"/>
              </a:ext>
            </a:extLst>
          </p:cNvPr>
          <p:cNvSpPr txBox="1"/>
          <p:nvPr/>
        </p:nvSpPr>
        <p:spPr>
          <a:xfrm>
            <a:off x="-152400" y="2180287"/>
            <a:ext cx="12192000" cy="3046988"/>
          </a:xfrm>
          <a:prstGeom prst="rect">
            <a:avLst/>
          </a:prstGeom>
          <a:noFill/>
        </p:spPr>
        <p:txBody>
          <a:bodyPr wrap="square" rtlCol="0">
            <a:spAutoFit/>
          </a:bodyPr>
          <a:lstStyle/>
          <a:p>
            <a:pPr algn="ctr"/>
            <a:r>
              <a:rPr lang="en-US" sz="9600" dirty="0">
                <a:latin typeface="Rockwell Extra Bold" panose="02060903040505020403" pitchFamily="18" charset="0"/>
              </a:rPr>
              <a:t>Non Void Functions.</a:t>
            </a:r>
          </a:p>
        </p:txBody>
      </p:sp>
    </p:spTree>
    <p:extLst>
      <p:ext uri="{BB962C8B-B14F-4D97-AF65-F5344CB8AC3E}">
        <p14:creationId xmlns:p14="http://schemas.microsoft.com/office/powerpoint/2010/main" val="2200869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Implementing Function</a:t>
            </a:r>
          </a:p>
        </p:txBody>
      </p:sp>
      <p:sp>
        <p:nvSpPr>
          <p:cNvPr id="2" name="TextBox 1">
            <a:extLst>
              <a:ext uri="{FF2B5EF4-FFF2-40B4-BE49-F238E27FC236}">
                <a16:creationId xmlns:a16="http://schemas.microsoft.com/office/drawing/2014/main" id="{2E934B50-8642-EDF9-1237-DF42240577FD}"/>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HOW</a:t>
            </a:r>
          </a:p>
        </p:txBody>
      </p:sp>
      <p:sp>
        <p:nvSpPr>
          <p:cNvPr id="3" name="TextBox 2">
            <a:extLst>
              <a:ext uri="{FF2B5EF4-FFF2-40B4-BE49-F238E27FC236}">
                <a16:creationId xmlns:a16="http://schemas.microsoft.com/office/drawing/2014/main" id="{52183850-06EC-5313-6BA0-48C45E4E6074}"/>
              </a:ext>
            </a:extLst>
          </p:cNvPr>
          <p:cNvSpPr txBox="1"/>
          <p:nvPr/>
        </p:nvSpPr>
        <p:spPr>
          <a:xfrm>
            <a:off x="371475" y="2314575"/>
            <a:ext cx="3590925" cy="2031325"/>
          </a:xfrm>
          <a:prstGeom prst="rect">
            <a:avLst/>
          </a:prstGeom>
          <a:noFill/>
        </p:spPr>
        <p:txBody>
          <a:bodyPr wrap="square" rtlCol="0">
            <a:spAutoFit/>
          </a:bodyPr>
          <a:lstStyle/>
          <a:p>
            <a:r>
              <a:rPr lang="en-US" dirty="0">
                <a:latin typeface="Rockwell Extra Bold" panose="02060903040505020403" pitchFamily="18" charset="0"/>
              </a:rPr>
              <a:t>Non void functions are implemented exactly like void functions. Except you MUST provide an end statement called a return statement.</a:t>
            </a:r>
          </a:p>
          <a:p>
            <a:endParaRPr lang="en-US" dirty="0">
              <a:latin typeface="Rockwell Extra Bold" panose="02060903040505020403" pitchFamily="18" charset="0"/>
            </a:endParaRPr>
          </a:p>
        </p:txBody>
      </p:sp>
      <p:pic>
        <p:nvPicPr>
          <p:cNvPr id="6" name="Picture 5">
            <a:extLst>
              <a:ext uri="{FF2B5EF4-FFF2-40B4-BE49-F238E27FC236}">
                <a16:creationId xmlns:a16="http://schemas.microsoft.com/office/drawing/2014/main" id="{05C8B7E2-8EBB-357F-6913-B25E5E4D71B2}"/>
              </a:ext>
            </a:extLst>
          </p:cNvPr>
          <p:cNvPicPr>
            <a:picLocks noChangeAspect="1"/>
          </p:cNvPicPr>
          <p:nvPr/>
        </p:nvPicPr>
        <p:blipFill>
          <a:blip r:embed="rId2"/>
          <a:stretch>
            <a:fillRect/>
          </a:stretch>
        </p:blipFill>
        <p:spPr>
          <a:xfrm>
            <a:off x="7552729" y="2396656"/>
            <a:ext cx="4267796" cy="1867161"/>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E63DA86-4B3B-B04E-4BFD-3CFC2E783874}"/>
                  </a:ext>
                </a:extLst>
              </p14:cNvPr>
              <p14:cNvContentPartPr/>
              <p14:nvPr/>
            </p14:nvContentPartPr>
            <p14:xfrm>
              <a:off x="8140680" y="2400480"/>
              <a:ext cx="1505160" cy="1467000"/>
            </p14:xfrm>
          </p:contentPart>
        </mc:Choice>
        <mc:Fallback xmlns="">
          <p:pic>
            <p:nvPicPr>
              <p:cNvPr id="4" name="Ink 3">
                <a:extLst>
                  <a:ext uri="{FF2B5EF4-FFF2-40B4-BE49-F238E27FC236}">
                    <a16:creationId xmlns:a16="http://schemas.microsoft.com/office/drawing/2014/main" id="{2E63DA86-4B3B-B04E-4BFD-3CFC2E783874}"/>
                  </a:ext>
                </a:extLst>
              </p:cNvPr>
              <p:cNvPicPr/>
              <p:nvPr/>
            </p:nvPicPr>
            <p:blipFill>
              <a:blip r:embed="rId4"/>
              <a:stretch>
                <a:fillRect/>
              </a:stretch>
            </p:blipFill>
            <p:spPr>
              <a:xfrm>
                <a:off x="8131320" y="2391120"/>
                <a:ext cx="1523880" cy="1485720"/>
              </a:xfrm>
              <a:prstGeom prst="rect">
                <a:avLst/>
              </a:prstGeom>
            </p:spPr>
          </p:pic>
        </mc:Fallback>
      </mc:AlternateContent>
    </p:spTree>
    <p:extLst>
      <p:ext uri="{BB962C8B-B14F-4D97-AF65-F5344CB8AC3E}">
        <p14:creationId xmlns:p14="http://schemas.microsoft.com/office/powerpoint/2010/main" val="1299154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Implementing Function</a:t>
            </a:r>
          </a:p>
        </p:txBody>
      </p:sp>
      <p:sp>
        <p:nvSpPr>
          <p:cNvPr id="2" name="TextBox 1">
            <a:extLst>
              <a:ext uri="{FF2B5EF4-FFF2-40B4-BE49-F238E27FC236}">
                <a16:creationId xmlns:a16="http://schemas.microsoft.com/office/drawing/2014/main" id="{2E934B50-8642-EDF9-1237-DF42240577FD}"/>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HOW</a:t>
            </a:r>
          </a:p>
        </p:txBody>
      </p:sp>
      <p:sp>
        <p:nvSpPr>
          <p:cNvPr id="3" name="TextBox 2">
            <a:extLst>
              <a:ext uri="{FF2B5EF4-FFF2-40B4-BE49-F238E27FC236}">
                <a16:creationId xmlns:a16="http://schemas.microsoft.com/office/drawing/2014/main" id="{52183850-06EC-5313-6BA0-48C45E4E6074}"/>
              </a:ext>
            </a:extLst>
          </p:cNvPr>
          <p:cNvSpPr txBox="1"/>
          <p:nvPr/>
        </p:nvSpPr>
        <p:spPr>
          <a:xfrm>
            <a:off x="371475" y="2314575"/>
            <a:ext cx="11731385" cy="3939540"/>
          </a:xfrm>
          <a:prstGeom prst="rect">
            <a:avLst/>
          </a:prstGeom>
          <a:noFill/>
        </p:spPr>
        <p:txBody>
          <a:bodyPr wrap="square" rtlCol="0">
            <a:spAutoFit/>
          </a:bodyPr>
          <a:lstStyle/>
          <a:p>
            <a:pPr algn="ctr"/>
            <a:r>
              <a:rPr lang="en-US" sz="12500" dirty="0">
                <a:latin typeface="Rockwell Extra Bold" panose="02060903040505020403" pitchFamily="18" charset="0"/>
              </a:rPr>
              <a:t>Return Keyword</a:t>
            </a:r>
          </a:p>
        </p:txBody>
      </p:sp>
    </p:spTree>
    <p:extLst>
      <p:ext uri="{BB962C8B-B14F-4D97-AF65-F5344CB8AC3E}">
        <p14:creationId xmlns:p14="http://schemas.microsoft.com/office/powerpoint/2010/main" val="2664122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Implementing Function</a:t>
            </a:r>
          </a:p>
        </p:txBody>
      </p:sp>
      <p:sp>
        <p:nvSpPr>
          <p:cNvPr id="2" name="TextBox 1">
            <a:extLst>
              <a:ext uri="{FF2B5EF4-FFF2-40B4-BE49-F238E27FC236}">
                <a16:creationId xmlns:a16="http://schemas.microsoft.com/office/drawing/2014/main" id="{2E934B50-8642-EDF9-1237-DF42240577FD}"/>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HOW</a:t>
            </a:r>
          </a:p>
        </p:txBody>
      </p:sp>
      <p:sp>
        <p:nvSpPr>
          <p:cNvPr id="4" name="TextBox 3">
            <a:extLst>
              <a:ext uri="{FF2B5EF4-FFF2-40B4-BE49-F238E27FC236}">
                <a16:creationId xmlns:a16="http://schemas.microsoft.com/office/drawing/2014/main" id="{A0F2FF5B-7A27-05C5-613F-46CD2C07E519}"/>
              </a:ext>
            </a:extLst>
          </p:cNvPr>
          <p:cNvSpPr txBox="1"/>
          <p:nvPr/>
        </p:nvSpPr>
        <p:spPr>
          <a:xfrm>
            <a:off x="371475" y="2314575"/>
            <a:ext cx="3590925" cy="2585323"/>
          </a:xfrm>
          <a:prstGeom prst="rect">
            <a:avLst/>
          </a:prstGeom>
          <a:noFill/>
        </p:spPr>
        <p:txBody>
          <a:bodyPr wrap="square" rtlCol="0">
            <a:spAutoFit/>
          </a:bodyPr>
          <a:lstStyle/>
          <a:p>
            <a:r>
              <a:rPr lang="en-US" dirty="0">
                <a:latin typeface="Rockwell Extra Bold" panose="02060903040505020403" pitchFamily="18" charset="0"/>
              </a:rPr>
              <a:t>Return keyword just simply means that whoever called my function, should expect this output.</a:t>
            </a:r>
          </a:p>
          <a:p>
            <a:r>
              <a:rPr lang="en-US" dirty="0">
                <a:latin typeface="Rockwell Extra Bold" panose="02060903040505020403" pitchFamily="18" charset="0"/>
              </a:rPr>
              <a:t>Once I execute the return statement, I will be replaced with this output.</a:t>
            </a:r>
          </a:p>
        </p:txBody>
      </p:sp>
      <p:pic>
        <p:nvPicPr>
          <p:cNvPr id="5" name="Picture 4">
            <a:extLst>
              <a:ext uri="{FF2B5EF4-FFF2-40B4-BE49-F238E27FC236}">
                <a16:creationId xmlns:a16="http://schemas.microsoft.com/office/drawing/2014/main" id="{E9A7CF7A-6D84-0D85-DF71-D9F51BE78E5C}"/>
              </a:ext>
            </a:extLst>
          </p:cNvPr>
          <p:cNvPicPr>
            <a:picLocks noChangeAspect="1"/>
          </p:cNvPicPr>
          <p:nvPr/>
        </p:nvPicPr>
        <p:blipFill>
          <a:blip r:embed="rId2"/>
          <a:stretch>
            <a:fillRect/>
          </a:stretch>
        </p:blipFill>
        <p:spPr>
          <a:xfrm>
            <a:off x="7552729" y="2396656"/>
            <a:ext cx="4267796" cy="1867161"/>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DC150D79-B2AC-B7EF-AC1C-BA6395BD8C34}"/>
                  </a:ext>
                </a:extLst>
              </p14:cNvPr>
              <p14:cNvContentPartPr/>
              <p14:nvPr/>
            </p14:nvContentPartPr>
            <p14:xfrm>
              <a:off x="7981920" y="3809880"/>
              <a:ext cx="794160" cy="343440"/>
            </p14:xfrm>
          </p:contentPart>
        </mc:Choice>
        <mc:Fallback xmlns="">
          <p:pic>
            <p:nvPicPr>
              <p:cNvPr id="6" name="Ink 5">
                <a:extLst>
                  <a:ext uri="{FF2B5EF4-FFF2-40B4-BE49-F238E27FC236}">
                    <a16:creationId xmlns:a16="http://schemas.microsoft.com/office/drawing/2014/main" id="{DC150D79-B2AC-B7EF-AC1C-BA6395BD8C34}"/>
                  </a:ext>
                </a:extLst>
              </p:cNvPr>
              <p:cNvPicPr/>
              <p:nvPr/>
            </p:nvPicPr>
            <p:blipFill>
              <a:blip r:embed="rId4"/>
              <a:stretch>
                <a:fillRect/>
              </a:stretch>
            </p:blipFill>
            <p:spPr>
              <a:xfrm>
                <a:off x="7972560" y="3800520"/>
                <a:ext cx="812880" cy="362160"/>
              </a:xfrm>
              <a:prstGeom prst="rect">
                <a:avLst/>
              </a:prstGeom>
            </p:spPr>
          </p:pic>
        </mc:Fallback>
      </mc:AlternateContent>
    </p:spTree>
    <p:extLst>
      <p:ext uri="{BB962C8B-B14F-4D97-AF65-F5344CB8AC3E}">
        <p14:creationId xmlns:p14="http://schemas.microsoft.com/office/powerpoint/2010/main" val="2352591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Implementing Function</a:t>
            </a:r>
          </a:p>
        </p:txBody>
      </p:sp>
      <p:sp>
        <p:nvSpPr>
          <p:cNvPr id="2" name="TextBox 1">
            <a:extLst>
              <a:ext uri="{FF2B5EF4-FFF2-40B4-BE49-F238E27FC236}">
                <a16:creationId xmlns:a16="http://schemas.microsoft.com/office/drawing/2014/main" id="{2E934B50-8642-EDF9-1237-DF42240577FD}"/>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HOW</a:t>
            </a:r>
          </a:p>
        </p:txBody>
      </p:sp>
      <p:sp>
        <p:nvSpPr>
          <p:cNvPr id="4" name="TextBox 3">
            <a:extLst>
              <a:ext uri="{FF2B5EF4-FFF2-40B4-BE49-F238E27FC236}">
                <a16:creationId xmlns:a16="http://schemas.microsoft.com/office/drawing/2014/main" id="{A0F2FF5B-7A27-05C5-613F-46CD2C07E519}"/>
              </a:ext>
            </a:extLst>
          </p:cNvPr>
          <p:cNvSpPr txBox="1"/>
          <p:nvPr/>
        </p:nvSpPr>
        <p:spPr>
          <a:xfrm>
            <a:off x="371475" y="2314575"/>
            <a:ext cx="3590925" cy="3416320"/>
          </a:xfrm>
          <a:prstGeom prst="rect">
            <a:avLst/>
          </a:prstGeom>
          <a:noFill/>
        </p:spPr>
        <p:txBody>
          <a:bodyPr wrap="square" rtlCol="0">
            <a:spAutoFit/>
          </a:bodyPr>
          <a:lstStyle/>
          <a:p>
            <a:r>
              <a:rPr lang="en-US" dirty="0">
                <a:latin typeface="Rockwell Extra Bold" panose="02060903040505020403" pitchFamily="18" charset="0"/>
              </a:rPr>
              <a:t>Return statement will terminate the function once it reaches it.</a:t>
            </a:r>
          </a:p>
          <a:p>
            <a:r>
              <a:rPr lang="en-US" dirty="0">
                <a:latin typeface="Rockwell Extra Bold" panose="02060903040505020403" pitchFamily="18" charset="0"/>
              </a:rPr>
              <a:t>It wont continue or run any other code after that return statement, Which can be really useful to determine when to stop instead of having to waste computation power by unnecessary steps.</a:t>
            </a:r>
          </a:p>
        </p:txBody>
      </p:sp>
      <p:pic>
        <p:nvPicPr>
          <p:cNvPr id="6" name="Picture 5">
            <a:extLst>
              <a:ext uri="{FF2B5EF4-FFF2-40B4-BE49-F238E27FC236}">
                <a16:creationId xmlns:a16="http://schemas.microsoft.com/office/drawing/2014/main" id="{7953A8DE-45DD-EF19-A6E5-5AB7CEAD2985}"/>
              </a:ext>
            </a:extLst>
          </p:cNvPr>
          <p:cNvPicPr>
            <a:picLocks noChangeAspect="1"/>
          </p:cNvPicPr>
          <p:nvPr/>
        </p:nvPicPr>
        <p:blipFill>
          <a:blip r:embed="rId2"/>
          <a:stretch>
            <a:fillRect/>
          </a:stretch>
        </p:blipFill>
        <p:spPr>
          <a:xfrm>
            <a:off x="6790614" y="1698310"/>
            <a:ext cx="5096586" cy="4648849"/>
          </a:xfrm>
          <a:prstGeom prst="rect">
            <a:avLst/>
          </a:prstGeom>
        </p:spPr>
      </p:pic>
    </p:spTree>
    <p:extLst>
      <p:ext uri="{BB962C8B-B14F-4D97-AF65-F5344CB8AC3E}">
        <p14:creationId xmlns:p14="http://schemas.microsoft.com/office/powerpoint/2010/main" val="3096371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8BF5151E-EF19-CCC4-2E48-A16B3B6FA2AF}"/>
              </a:ext>
            </a:extLst>
          </p:cNvPr>
          <p:cNvSpPr txBox="1"/>
          <p:nvPr/>
        </p:nvSpPr>
        <p:spPr>
          <a:xfrm rot="561421">
            <a:off x="635000" y="2374720"/>
            <a:ext cx="11080898" cy="2400657"/>
          </a:xfrm>
          <a:prstGeom prst="rect">
            <a:avLst/>
          </a:prstGeom>
          <a:noFill/>
        </p:spPr>
        <p:txBody>
          <a:bodyPr wrap="square" rtlCol="0" anchor="ctr">
            <a:spAutoFit/>
          </a:bodyPr>
          <a:lstStyle/>
          <a:p>
            <a:pPr algn="ctr"/>
            <a:r>
              <a:rPr lang="en-US" sz="15000" dirty="0">
                <a:latin typeface="Rockwell Extra Bold" panose="02060903040505020403" pitchFamily="18" charset="0"/>
              </a:rPr>
              <a:t>Research</a:t>
            </a:r>
          </a:p>
        </p:txBody>
      </p:sp>
      <p:pic>
        <p:nvPicPr>
          <p:cNvPr id="2052" name="Picture 4" descr="Samsung Laptop PNG – Free Download">
            <a:extLst>
              <a:ext uri="{FF2B5EF4-FFF2-40B4-BE49-F238E27FC236}">
                <a16:creationId xmlns:a16="http://schemas.microsoft.com/office/drawing/2014/main" id="{670D983B-DD9D-63B0-BE9B-75C4CDC55F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8789025">
            <a:off x="4356801" y="2553741"/>
            <a:ext cx="8767904" cy="619923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Samsung Laptop PNG – Free Download">
            <a:extLst>
              <a:ext uri="{FF2B5EF4-FFF2-40B4-BE49-F238E27FC236}">
                <a16:creationId xmlns:a16="http://schemas.microsoft.com/office/drawing/2014/main" id="{F9E5B7EE-28A5-6E1A-9173-C69BC50FC4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9477205">
            <a:off x="517781" y="2231107"/>
            <a:ext cx="4608606" cy="325845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Samsung Laptop PNG – Free Download">
            <a:extLst>
              <a:ext uri="{FF2B5EF4-FFF2-40B4-BE49-F238E27FC236}">
                <a16:creationId xmlns:a16="http://schemas.microsoft.com/office/drawing/2014/main" id="{9BE66450-3AD8-F29A-327D-32F7951D3D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8613404">
            <a:off x="7797693" y="-798609"/>
            <a:ext cx="4608606" cy="325845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Laptop PNG Images, Notebook Computer Clipart Pictures - Free Transparent  PNG Logos">
            <a:extLst>
              <a:ext uri="{FF2B5EF4-FFF2-40B4-BE49-F238E27FC236}">
                <a16:creationId xmlns:a16="http://schemas.microsoft.com/office/drawing/2014/main" id="{209C1438-ED5B-9F92-F8F1-D2F1EEA135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8812995">
            <a:off x="630948" y="195825"/>
            <a:ext cx="3406510" cy="258813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Laptop PNG Images, Notebook Computer Clipart Pictures - Free Transparent  PNG Logos">
            <a:extLst>
              <a:ext uri="{FF2B5EF4-FFF2-40B4-BE49-F238E27FC236}">
                <a16:creationId xmlns:a16="http://schemas.microsoft.com/office/drawing/2014/main" id="{2D5FA140-89F7-0B30-A0E8-61E0772D6D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103941">
            <a:off x="3755678" y="340823"/>
            <a:ext cx="3940218" cy="2993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597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Implementing Function</a:t>
            </a:r>
          </a:p>
        </p:txBody>
      </p:sp>
      <p:sp>
        <p:nvSpPr>
          <p:cNvPr id="2" name="TextBox 1">
            <a:extLst>
              <a:ext uri="{FF2B5EF4-FFF2-40B4-BE49-F238E27FC236}">
                <a16:creationId xmlns:a16="http://schemas.microsoft.com/office/drawing/2014/main" id="{2E934B50-8642-EDF9-1237-DF42240577FD}"/>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HOW</a:t>
            </a:r>
          </a:p>
        </p:txBody>
      </p:sp>
      <p:sp>
        <p:nvSpPr>
          <p:cNvPr id="4" name="TextBox 3">
            <a:extLst>
              <a:ext uri="{FF2B5EF4-FFF2-40B4-BE49-F238E27FC236}">
                <a16:creationId xmlns:a16="http://schemas.microsoft.com/office/drawing/2014/main" id="{A0F2FF5B-7A27-05C5-613F-46CD2C07E519}"/>
              </a:ext>
            </a:extLst>
          </p:cNvPr>
          <p:cNvSpPr txBox="1"/>
          <p:nvPr/>
        </p:nvSpPr>
        <p:spPr>
          <a:xfrm>
            <a:off x="371475" y="2314575"/>
            <a:ext cx="3590925" cy="646331"/>
          </a:xfrm>
          <a:prstGeom prst="rect">
            <a:avLst/>
          </a:prstGeom>
          <a:noFill/>
        </p:spPr>
        <p:txBody>
          <a:bodyPr wrap="square" rtlCol="0">
            <a:spAutoFit/>
          </a:bodyPr>
          <a:lstStyle/>
          <a:p>
            <a:r>
              <a:rPr lang="en-US" dirty="0">
                <a:latin typeface="Rockwell Extra Bold" panose="02060903040505020403" pitchFamily="18" charset="0"/>
              </a:rPr>
              <a:t>Which can simplify this function</a:t>
            </a:r>
          </a:p>
        </p:txBody>
      </p:sp>
      <p:pic>
        <p:nvPicPr>
          <p:cNvPr id="6" name="Picture 5">
            <a:extLst>
              <a:ext uri="{FF2B5EF4-FFF2-40B4-BE49-F238E27FC236}">
                <a16:creationId xmlns:a16="http://schemas.microsoft.com/office/drawing/2014/main" id="{7953A8DE-45DD-EF19-A6E5-5AB7CEAD2985}"/>
              </a:ext>
            </a:extLst>
          </p:cNvPr>
          <p:cNvPicPr>
            <a:picLocks noChangeAspect="1"/>
          </p:cNvPicPr>
          <p:nvPr/>
        </p:nvPicPr>
        <p:blipFill>
          <a:blip r:embed="rId2"/>
          <a:stretch>
            <a:fillRect/>
          </a:stretch>
        </p:blipFill>
        <p:spPr>
          <a:xfrm>
            <a:off x="6790614" y="1698310"/>
            <a:ext cx="5096586" cy="4648849"/>
          </a:xfrm>
          <a:prstGeom prst="rect">
            <a:avLst/>
          </a:prstGeom>
        </p:spPr>
      </p:pic>
    </p:spTree>
    <p:extLst>
      <p:ext uri="{BB962C8B-B14F-4D97-AF65-F5344CB8AC3E}">
        <p14:creationId xmlns:p14="http://schemas.microsoft.com/office/powerpoint/2010/main" val="944599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Implementing Function</a:t>
            </a:r>
          </a:p>
        </p:txBody>
      </p:sp>
      <p:sp>
        <p:nvSpPr>
          <p:cNvPr id="2" name="TextBox 1">
            <a:extLst>
              <a:ext uri="{FF2B5EF4-FFF2-40B4-BE49-F238E27FC236}">
                <a16:creationId xmlns:a16="http://schemas.microsoft.com/office/drawing/2014/main" id="{2E934B50-8642-EDF9-1237-DF42240577FD}"/>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HOW</a:t>
            </a:r>
          </a:p>
        </p:txBody>
      </p:sp>
      <p:sp>
        <p:nvSpPr>
          <p:cNvPr id="4" name="TextBox 3">
            <a:extLst>
              <a:ext uri="{FF2B5EF4-FFF2-40B4-BE49-F238E27FC236}">
                <a16:creationId xmlns:a16="http://schemas.microsoft.com/office/drawing/2014/main" id="{A0F2FF5B-7A27-05C5-613F-46CD2C07E519}"/>
              </a:ext>
            </a:extLst>
          </p:cNvPr>
          <p:cNvSpPr txBox="1"/>
          <p:nvPr/>
        </p:nvSpPr>
        <p:spPr>
          <a:xfrm>
            <a:off x="371475" y="2314575"/>
            <a:ext cx="3590925" cy="369332"/>
          </a:xfrm>
          <a:prstGeom prst="rect">
            <a:avLst/>
          </a:prstGeom>
          <a:noFill/>
        </p:spPr>
        <p:txBody>
          <a:bodyPr wrap="square" rtlCol="0">
            <a:spAutoFit/>
          </a:bodyPr>
          <a:lstStyle/>
          <a:p>
            <a:r>
              <a:rPr lang="en-US" dirty="0">
                <a:latin typeface="Rockwell Extra Bold" panose="02060903040505020403" pitchFamily="18" charset="0"/>
              </a:rPr>
              <a:t>To this:</a:t>
            </a:r>
          </a:p>
        </p:txBody>
      </p:sp>
      <p:pic>
        <p:nvPicPr>
          <p:cNvPr id="5" name="Picture 4">
            <a:extLst>
              <a:ext uri="{FF2B5EF4-FFF2-40B4-BE49-F238E27FC236}">
                <a16:creationId xmlns:a16="http://schemas.microsoft.com/office/drawing/2014/main" id="{23AF4174-7D1F-A2DC-945F-A27869717976}"/>
              </a:ext>
            </a:extLst>
          </p:cNvPr>
          <p:cNvPicPr>
            <a:picLocks noChangeAspect="1"/>
          </p:cNvPicPr>
          <p:nvPr/>
        </p:nvPicPr>
        <p:blipFill>
          <a:blip r:embed="rId2"/>
          <a:stretch>
            <a:fillRect/>
          </a:stretch>
        </p:blipFill>
        <p:spPr>
          <a:xfrm>
            <a:off x="5943600" y="1971471"/>
            <a:ext cx="5706271" cy="2915057"/>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50F2A4DD-3E62-97B3-5E0F-6FB1DF426BC4}"/>
                  </a:ext>
                </a:extLst>
              </p14:cNvPr>
              <p14:cNvContentPartPr/>
              <p14:nvPr/>
            </p14:nvContentPartPr>
            <p14:xfrm>
              <a:off x="6127920" y="3746520"/>
              <a:ext cx="3467160" cy="952920"/>
            </p14:xfrm>
          </p:contentPart>
        </mc:Choice>
        <mc:Fallback xmlns="">
          <p:pic>
            <p:nvPicPr>
              <p:cNvPr id="7" name="Ink 6">
                <a:extLst>
                  <a:ext uri="{FF2B5EF4-FFF2-40B4-BE49-F238E27FC236}">
                    <a16:creationId xmlns:a16="http://schemas.microsoft.com/office/drawing/2014/main" id="{50F2A4DD-3E62-97B3-5E0F-6FB1DF426BC4}"/>
                  </a:ext>
                </a:extLst>
              </p:cNvPr>
              <p:cNvPicPr/>
              <p:nvPr/>
            </p:nvPicPr>
            <p:blipFill>
              <a:blip r:embed="rId4"/>
              <a:stretch>
                <a:fillRect/>
              </a:stretch>
            </p:blipFill>
            <p:spPr>
              <a:xfrm>
                <a:off x="6118560" y="3737160"/>
                <a:ext cx="3485880" cy="971640"/>
              </a:xfrm>
              <a:prstGeom prst="rect">
                <a:avLst/>
              </a:prstGeom>
            </p:spPr>
          </p:pic>
        </mc:Fallback>
      </mc:AlternateContent>
    </p:spTree>
    <p:extLst>
      <p:ext uri="{BB962C8B-B14F-4D97-AF65-F5344CB8AC3E}">
        <p14:creationId xmlns:p14="http://schemas.microsoft.com/office/powerpoint/2010/main" val="3377831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Implementing Function</a:t>
            </a:r>
          </a:p>
        </p:txBody>
      </p:sp>
      <p:sp>
        <p:nvSpPr>
          <p:cNvPr id="2" name="TextBox 1">
            <a:extLst>
              <a:ext uri="{FF2B5EF4-FFF2-40B4-BE49-F238E27FC236}">
                <a16:creationId xmlns:a16="http://schemas.microsoft.com/office/drawing/2014/main" id="{2E934B50-8642-EDF9-1237-DF42240577FD}"/>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HOW</a:t>
            </a:r>
          </a:p>
        </p:txBody>
      </p:sp>
      <p:sp>
        <p:nvSpPr>
          <p:cNvPr id="4" name="TextBox 3">
            <a:extLst>
              <a:ext uri="{FF2B5EF4-FFF2-40B4-BE49-F238E27FC236}">
                <a16:creationId xmlns:a16="http://schemas.microsoft.com/office/drawing/2014/main" id="{A0F2FF5B-7A27-05C5-613F-46CD2C07E519}"/>
              </a:ext>
            </a:extLst>
          </p:cNvPr>
          <p:cNvSpPr txBox="1"/>
          <p:nvPr/>
        </p:nvSpPr>
        <p:spPr>
          <a:xfrm>
            <a:off x="371475" y="2314575"/>
            <a:ext cx="3590925" cy="1754326"/>
          </a:xfrm>
          <a:prstGeom prst="rect">
            <a:avLst/>
          </a:prstGeom>
          <a:noFill/>
        </p:spPr>
        <p:txBody>
          <a:bodyPr wrap="square" rtlCol="0">
            <a:spAutoFit/>
          </a:bodyPr>
          <a:lstStyle/>
          <a:p>
            <a:r>
              <a:rPr lang="en-US" dirty="0">
                <a:latin typeface="Rockwell Extra Bold" panose="02060903040505020403" pitchFamily="18" charset="0"/>
              </a:rPr>
              <a:t>Void functions can have a return statement. </a:t>
            </a:r>
          </a:p>
          <a:p>
            <a:r>
              <a:rPr lang="en-US" dirty="0">
                <a:latin typeface="Rockwell Extra Bold" panose="02060903040505020403" pitchFamily="18" charset="0"/>
              </a:rPr>
              <a:t>But it must be an empty return statement because it cant return anything</a:t>
            </a:r>
          </a:p>
        </p:txBody>
      </p:sp>
      <p:pic>
        <p:nvPicPr>
          <p:cNvPr id="6" name="Picture 5">
            <a:extLst>
              <a:ext uri="{FF2B5EF4-FFF2-40B4-BE49-F238E27FC236}">
                <a16:creationId xmlns:a16="http://schemas.microsoft.com/office/drawing/2014/main" id="{90131618-D852-AC3F-B584-39C5FA95A686}"/>
              </a:ext>
            </a:extLst>
          </p:cNvPr>
          <p:cNvPicPr>
            <a:picLocks noChangeAspect="1"/>
          </p:cNvPicPr>
          <p:nvPr/>
        </p:nvPicPr>
        <p:blipFill>
          <a:blip r:embed="rId2"/>
          <a:stretch>
            <a:fillRect/>
          </a:stretch>
        </p:blipFill>
        <p:spPr>
          <a:xfrm>
            <a:off x="4969982" y="1443656"/>
            <a:ext cx="6887536" cy="3496163"/>
          </a:xfrm>
          <a:prstGeom prst="rect">
            <a:avLst/>
          </a:prstGeom>
        </p:spPr>
      </p:pic>
    </p:spTree>
    <p:extLst>
      <p:ext uri="{BB962C8B-B14F-4D97-AF65-F5344CB8AC3E}">
        <p14:creationId xmlns:p14="http://schemas.microsoft.com/office/powerpoint/2010/main" val="3607945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Implementing Function</a:t>
            </a:r>
          </a:p>
        </p:txBody>
      </p:sp>
      <p:sp>
        <p:nvSpPr>
          <p:cNvPr id="2" name="TextBox 1">
            <a:extLst>
              <a:ext uri="{FF2B5EF4-FFF2-40B4-BE49-F238E27FC236}">
                <a16:creationId xmlns:a16="http://schemas.microsoft.com/office/drawing/2014/main" id="{2E934B50-8642-EDF9-1237-DF42240577FD}"/>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HOW</a:t>
            </a:r>
          </a:p>
        </p:txBody>
      </p:sp>
      <p:sp>
        <p:nvSpPr>
          <p:cNvPr id="4" name="TextBox 3">
            <a:extLst>
              <a:ext uri="{FF2B5EF4-FFF2-40B4-BE49-F238E27FC236}">
                <a16:creationId xmlns:a16="http://schemas.microsoft.com/office/drawing/2014/main" id="{A0F2FF5B-7A27-05C5-613F-46CD2C07E519}"/>
              </a:ext>
            </a:extLst>
          </p:cNvPr>
          <p:cNvSpPr txBox="1"/>
          <p:nvPr/>
        </p:nvSpPr>
        <p:spPr>
          <a:xfrm>
            <a:off x="371475" y="2314575"/>
            <a:ext cx="3590925" cy="1200329"/>
          </a:xfrm>
          <a:prstGeom prst="rect">
            <a:avLst/>
          </a:prstGeom>
          <a:noFill/>
        </p:spPr>
        <p:txBody>
          <a:bodyPr wrap="square" rtlCol="0">
            <a:spAutoFit/>
          </a:bodyPr>
          <a:lstStyle/>
          <a:p>
            <a:r>
              <a:rPr lang="en-US" dirty="0">
                <a:latin typeface="Rockwell Extra Bold" panose="02060903040505020403" pitchFamily="18" charset="0"/>
              </a:rPr>
              <a:t>In this case, we are getting an output of the local variable z.</a:t>
            </a:r>
          </a:p>
          <a:p>
            <a:r>
              <a:rPr lang="en-US" dirty="0">
                <a:latin typeface="Rockwell Extra Bold" panose="02060903040505020403" pitchFamily="18" charset="0"/>
              </a:rPr>
              <a:t>Which is just = x + y.</a:t>
            </a:r>
          </a:p>
        </p:txBody>
      </p:sp>
      <p:pic>
        <p:nvPicPr>
          <p:cNvPr id="5" name="Picture 4">
            <a:extLst>
              <a:ext uri="{FF2B5EF4-FFF2-40B4-BE49-F238E27FC236}">
                <a16:creationId xmlns:a16="http://schemas.microsoft.com/office/drawing/2014/main" id="{E9A7CF7A-6D84-0D85-DF71-D9F51BE78E5C}"/>
              </a:ext>
            </a:extLst>
          </p:cNvPr>
          <p:cNvPicPr>
            <a:picLocks noChangeAspect="1"/>
          </p:cNvPicPr>
          <p:nvPr/>
        </p:nvPicPr>
        <p:blipFill>
          <a:blip r:embed="rId2"/>
          <a:stretch>
            <a:fillRect/>
          </a:stretch>
        </p:blipFill>
        <p:spPr>
          <a:xfrm>
            <a:off x="7552729" y="2396656"/>
            <a:ext cx="4267796" cy="1867161"/>
          </a:xfrm>
          <a:prstGeom prst="rect">
            <a:avLst/>
          </a:prstGeom>
        </p:spPr>
      </p:pic>
    </p:spTree>
    <p:extLst>
      <p:ext uri="{BB962C8B-B14F-4D97-AF65-F5344CB8AC3E}">
        <p14:creationId xmlns:p14="http://schemas.microsoft.com/office/powerpoint/2010/main" val="862566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Implementing Function</a:t>
            </a:r>
          </a:p>
        </p:txBody>
      </p:sp>
      <p:sp>
        <p:nvSpPr>
          <p:cNvPr id="2" name="TextBox 1">
            <a:extLst>
              <a:ext uri="{FF2B5EF4-FFF2-40B4-BE49-F238E27FC236}">
                <a16:creationId xmlns:a16="http://schemas.microsoft.com/office/drawing/2014/main" id="{2E934B50-8642-EDF9-1237-DF42240577FD}"/>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HOW</a:t>
            </a:r>
          </a:p>
        </p:txBody>
      </p:sp>
      <p:sp>
        <p:nvSpPr>
          <p:cNvPr id="4" name="TextBox 3">
            <a:extLst>
              <a:ext uri="{FF2B5EF4-FFF2-40B4-BE49-F238E27FC236}">
                <a16:creationId xmlns:a16="http://schemas.microsoft.com/office/drawing/2014/main" id="{A0F2FF5B-7A27-05C5-613F-46CD2C07E519}"/>
              </a:ext>
            </a:extLst>
          </p:cNvPr>
          <p:cNvSpPr txBox="1"/>
          <p:nvPr/>
        </p:nvSpPr>
        <p:spPr>
          <a:xfrm>
            <a:off x="371475" y="2314575"/>
            <a:ext cx="3590925" cy="646331"/>
          </a:xfrm>
          <a:prstGeom prst="rect">
            <a:avLst/>
          </a:prstGeom>
          <a:noFill/>
        </p:spPr>
        <p:txBody>
          <a:bodyPr wrap="square" rtlCol="0">
            <a:spAutoFit/>
          </a:bodyPr>
          <a:lstStyle/>
          <a:p>
            <a:r>
              <a:rPr lang="en-US" dirty="0">
                <a:latin typeface="Rockwell Extra Bold" panose="02060903040505020403" pitchFamily="18" charset="0"/>
              </a:rPr>
              <a:t>Let’s demonstrate it by calling the function.</a:t>
            </a:r>
          </a:p>
        </p:txBody>
      </p:sp>
      <p:pic>
        <p:nvPicPr>
          <p:cNvPr id="6" name="Picture 5">
            <a:extLst>
              <a:ext uri="{FF2B5EF4-FFF2-40B4-BE49-F238E27FC236}">
                <a16:creationId xmlns:a16="http://schemas.microsoft.com/office/drawing/2014/main" id="{E03E4DED-459E-3573-BE5C-3A4E822348D1}"/>
              </a:ext>
            </a:extLst>
          </p:cNvPr>
          <p:cNvPicPr>
            <a:picLocks noChangeAspect="1"/>
          </p:cNvPicPr>
          <p:nvPr/>
        </p:nvPicPr>
        <p:blipFill>
          <a:blip r:embed="rId2"/>
          <a:stretch>
            <a:fillRect/>
          </a:stretch>
        </p:blipFill>
        <p:spPr>
          <a:xfrm>
            <a:off x="6774777" y="1965404"/>
            <a:ext cx="5353797" cy="1991003"/>
          </a:xfrm>
          <a:prstGeom prst="rect">
            <a:avLst/>
          </a:prstGeom>
        </p:spPr>
      </p:pic>
    </p:spTree>
    <p:extLst>
      <p:ext uri="{BB962C8B-B14F-4D97-AF65-F5344CB8AC3E}">
        <p14:creationId xmlns:p14="http://schemas.microsoft.com/office/powerpoint/2010/main" val="3246844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Implementing Function</a:t>
            </a:r>
          </a:p>
        </p:txBody>
      </p:sp>
      <p:sp>
        <p:nvSpPr>
          <p:cNvPr id="2" name="TextBox 1">
            <a:extLst>
              <a:ext uri="{FF2B5EF4-FFF2-40B4-BE49-F238E27FC236}">
                <a16:creationId xmlns:a16="http://schemas.microsoft.com/office/drawing/2014/main" id="{2E934B50-8642-EDF9-1237-DF42240577FD}"/>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HOW</a:t>
            </a:r>
          </a:p>
        </p:txBody>
      </p:sp>
      <p:sp>
        <p:nvSpPr>
          <p:cNvPr id="4" name="TextBox 3">
            <a:extLst>
              <a:ext uri="{FF2B5EF4-FFF2-40B4-BE49-F238E27FC236}">
                <a16:creationId xmlns:a16="http://schemas.microsoft.com/office/drawing/2014/main" id="{A0F2FF5B-7A27-05C5-613F-46CD2C07E519}"/>
              </a:ext>
            </a:extLst>
          </p:cNvPr>
          <p:cNvSpPr txBox="1"/>
          <p:nvPr/>
        </p:nvSpPr>
        <p:spPr>
          <a:xfrm>
            <a:off x="371475" y="2314575"/>
            <a:ext cx="3590925" cy="1754326"/>
          </a:xfrm>
          <a:prstGeom prst="rect">
            <a:avLst/>
          </a:prstGeom>
          <a:noFill/>
        </p:spPr>
        <p:txBody>
          <a:bodyPr wrap="square" rtlCol="0">
            <a:spAutoFit/>
          </a:bodyPr>
          <a:lstStyle/>
          <a:p>
            <a:r>
              <a:rPr lang="en-US" dirty="0">
                <a:latin typeface="Rockwell Extra Bold" panose="02060903040505020403" pitchFamily="18" charset="0"/>
              </a:rPr>
              <a:t>Here this just means that we are going to be adding x and y (2 + 5)</a:t>
            </a:r>
          </a:p>
          <a:p>
            <a:r>
              <a:rPr lang="en-US" dirty="0">
                <a:latin typeface="Rockwell Extra Bold" panose="02060903040505020403" pitchFamily="18" charset="0"/>
              </a:rPr>
              <a:t>And whatever the value is, if anyone needs it, it’s going to be 7.</a:t>
            </a:r>
          </a:p>
        </p:txBody>
      </p:sp>
      <p:pic>
        <p:nvPicPr>
          <p:cNvPr id="6" name="Picture 5">
            <a:extLst>
              <a:ext uri="{FF2B5EF4-FFF2-40B4-BE49-F238E27FC236}">
                <a16:creationId xmlns:a16="http://schemas.microsoft.com/office/drawing/2014/main" id="{E03E4DED-459E-3573-BE5C-3A4E822348D1}"/>
              </a:ext>
            </a:extLst>
          </p:cNvPr>
          <p:cNvPicPr>
            <a:picLocks noChangeAspect="1"/>
          </p:cNvPicPr>
          <p:nvPr/>
        </p:nvPicPr>
        <p:blipFill>
          <a:blip r:embed="rId2"/>
          <a:stretch>
            <a:fillRect/>
          </a:stretch>
        </p:blipFill>
        <p:spPr>
          <a:xfrm>
            <a:off x="6774777" y="1965404"/>
            <a:ext cx="5353797" cy="1991003"/>
          </a:xfrm>
          <a:prstGeom prst="rect">
            <a:avLst/>
          </a:prstGeom>
        </p:spPr>
      </p:pic>
      <p:pic>
        <p:nvPicPr>
          <p:cNvPr id="3" name="Picture 2">
            <a:extLst>
              <a:ext uri="{FF2B5EF4-FFF2-40B4-BE49-F238E27FC236}">
                <a16:creationId xmlns:a16="http://schemas.microsoft.com/office/drawing/2014/main" id="{5264EFFD-FEC5-2D80-49C5-12FBFA72CA7C}"/>
              </a:ext>
            </a:extLst>
          </p:cNvPr>
          <p:cNvPicPr>
            <a:picLocks noChangeAspect="1"/>
          </p:cNvPicPr>
          <p:nvPr/>
        </p:nvPicPr>
        <p:blipFill>
          <a:blip r:embed="rId3"/>
          <a:stretch>
            <a:fillRect/>
          </a:stretch>
        </p:blipFill>
        <p:spPr>
          <a:xfrm>
            <a:off x="7457839" y="4038039"/>
            <a:ext cx="4267796" cy="1867161"/>
          </a:xfrm>
          <a:prstGeom prst="rect">
            <a:avLst/>
          </a:prstGeom>
        </p:spPr>
      </p:pic>
    </p:spTree>
    <p:extLst>
      <p:ext uri="{BB962C8B-B14F-4D97-AF65-F5344CB8AC3E}">
        <p14:creationId xmlns:p14="http://schemas.microsoft.com/office/powerpoint/2010/main" val="1975123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Implementing Function</a:t>
            </a:r>
          </a:p>
        </p:txBody>
      </p:sp>
      <p:sp>
        <p:nvSpPr>
          <p:cNvPr id="2" name="TextBox 1">
            <a:extLst>
              <a:ext uri="{FF2B5EF4-FFF2-40B4-BE49-F238E27FC236}">
                <a16:creationId xmlns:a16="http://schemas.microsoft.com/office/drawing/2014/main" id="{2E934B50-8642-EDF9-1237-DF42240577FD}"/>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HOW</a:t>
            </a:r>
          </a:p>
        </p:txBody>
      </p:sp>
      <p:sp>
        <p:nvSpPr>
          <p:cNvPr id="4" name="TextBox 3">
            <a:extLst>
              <a:ext uri="{FF2B5EF4-FFF2-40B4-BE49-F238E27FC236}">
                <a16:creationId xmlns:a16="http://schemas.microsoft.com/office/drawing/2014/main" id="{A0F2FF5B-7A27-05C5-613F-46CD2C07E519}"/>
              </a:ext>
            </a:extLst>
          </p:cNvPr>
          <p:cNvSpPr txBox="1"/>
          <p:nvPr/>
        </p:nvSpPr>
        <p:spPr>
          <a:xfrm>
            <a:off x="371475" y="2314575"/>
            <a:ext cx="3590925" cy="1754326"/>
          </a:xfrm>
          <a:prstGeom prst="rect">
            <a:avLst/>
          </a:prstGeom>
          <a:noFill/>
        </p:spPr>
        <p:txBody>
          <a:bodyPr wrap="square" rtlCol="0">
            <a:spAutoFit/>
          </a:bodyPr>
          <a:lstStyle/>
          <a:p>
            <a:r>
              <a:rPr lang="en-US" dirty="0">
                <a:latin typeface="Rockwell Extra Bold" panose="02060903040505020403" pitchFamily="18" charset="0"/>
              </a:rPr>
              <a:t>But in this case, how do we use the output we just defined?</a:t>
            </a:r>
          </a:p>
          <a:p>
            <a:r>
              <a:rPr lang="en-US" dirty="0">
                <a:latin typeface="Rockwell Extra Bold" panose="02060903040505020403" pitchFamily="18" charset="0"/>
              </a:rPr>
              <a:t>Here the output is lost, it’s basically redundant output.</a:t>
            </a:r>
          </a:p>
        </p:txBody>
      </p:sp>
      <p:pic>
        <p:nvPicPr>
          <p:cNvPr id="6" name="Picture 5">
            <a:extLst>
              <a:ext uri="{FF2B5EF4-FFF2-40B4-BE49-F238E27FC236}">
                <a16:creationId xmlns:a16="http://schemas.microsoft.com/office/drawing/2014/main" id="{E03E4DED-459E-3573-BE5C-3A4E822348D1}"/>
              </a:ext>
            </a:extLst>
          </p:cNvPr>
          <p:cNvPicPr>
            <a:picLocks noChangeAspect="1"/>
          </p:cNvPicPr>
          <p:nvPr/>
        </p:nvPicPr>
        <p:blipFill>
          <a:blip r:embed="rId2"/>
          <a:stretch>
            <a:fillRect/>
          </a:stretch>
        </p:blipFill>
        <p:spPr>
          <a:xfrm>
            <a:off x="6774777" y="1965404"/>
            <a:ext cx="5353797" cy="1991003"/>
          </a:xfrm>
          <a:prstGeom prst="rect">
            <a:avLst/>
          </a:prstGeom>
        </p:spPr>
      </p:pic>
      <p:pic>
        <p:nvPicPr>
          <p:cNvPr id="3" name="Picture 2">
            <a:extLst>
              <a:ext uri="{FF2B5EF4-FFF2-40B4-BE49-F238E27FC236}">
                <a16:creationId xmlns:a16="http://schemas.microsoft.com/office/drawing/2014/main" id="{5264EFFD-FEC5-2D80-49C5-12FBFA72CA7C}"/>
              </a:ext>
            </a:extLst>
          </p:cNvPr>
          <p:cNvPicPr>
            <a:picLocks noChangeAspect="1"/>
          </p:cNvPicPr>
          <p:nvPr/>
        </p:nvPicPr>
        <p:blipFill>
          <a:blip r:embed="rId3"/>
          <a:stretch>
            <a:fillRect/>
          </a:stretch>
        </p:blipFill>
        <p:spPr>
          <a:xfrm>
            <a:off x="7457839" y="4038039"/>
            <a:ext cx="4267796" cy="1867161"/>
          </a:xfrm>
          <a:prstGeom prst="rect">
            <a:avLst/>
          </a:prstGeom>
        </p:spPr>
      </p:pic>
    </p:spTree>
    <p:extLst>
      <p:ext uri="{BB962C8B-B14F-4D97-AF65-F5344CB8AC3E}">
        <p14:creationId xmlns:p14="http://schemas.microsoft.com/office/powerpoint/2010/main" val="2726829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Implementing Function</a:t>
            </a:r>
          </a:p>
        </p:txBody>
      </p:sp>
      <p:sp>
        <p:nvSpPr>
          <p:cNvPr id="2" name="TextBox 1">
            <a:extLst>
              <a:ext uri="{FF2B5EF4-FFF2-40B4-BE49-F238E27FC236}">
                <a16:creationId xmlns:a16="http://schemas.microsoft.com/office/drawing/2014/main" id="{2E934B50-8642-EDF9-1237-DF42240577FD}"/>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HOW</a:t>
            </a:r>
          </a:p>
        </p:txBody>
      </p:sp>
      <p:sp>
        <p:nvSpPr>
          <p:cNvPr id="4" name="TextBox 3">
            <a:extLst>
              <a:ext uri="{FF2B5EF4-FFF2-40B4-BE49-F238E27FC236}">
                <a16:creationId xmlns:a16="http://schemas.microsoft.com/office/drawing/2014/main" id="{A0F2FF5B-7A27-05C5-613F-46CD2C07E519}"/>
              </a:ext>
            </a:extLst>
          </p:cNvPr>
          <p:cNvSpPr txBox="1"/>
          <p:nvPr/>
        </p:nvSpPr>
        <p:spPr>
          <a:xfrm>
            <a:off x="371475" y="2314575"/>
            <a:ext cx="3590925" cy="1200329"/>
          </a:xfrm>
          <a:prstGeom prst="rect">
            <a:avLst/>
          </a:prstGeom>
          <a:noFill/>
        </p:spPr>
        <p:txBody>
          <a:bodyPr wrap="square" rtlCol="0">
            <a:spAutoFit/>
          </a:bodyPr>
          <a:lstStyle/>
          <a:p>
            <a:r>
              <a:rPr lang="en-US" dirty="0">
                <a:latin typeface="Rockwell Extra Bold" panose="02060903040505020403" pitchFamily="18" charset="0"/>
              </a:rPr>
              <a:t>We can simply just assign a variable to be equal to the result of this function. </a:t>
            </a:r>
          </a:p>
        </p:txBody>
      </p:sp>
      <p:pic>
        <p:nvPicPr>
          <p:cNvPr id="7" name="Picture 6">
            <a:extLst>
              <a:ext uri="{FF2B5EF4-FFF2-40B4-BE49-F238E27FC236}">
                <a16:creationId xmlns:a16="http://schemas.microsoft.com/office/drawing/2014/main" id="{CA1EE6D1-98E0-4AF4-7293-645FB42DE819}"/>
              </a:ext>
            </a:extLst>
          </p:cNvPr>
          <p:cNvPicPr>
            <a:picLocks noChangeAspect="1"/>
          </p:cNvPicPr>
          <p:nvPr/>
        </p:nvPicPr>
        <p:blipFill>
          <a:blip r:embed="rId2"/>
          <a:stretch>
            <a:fillRect/>
          </a:stretch>
        </p:blipFill>
        <p:spPr>
          <a:xfrm>
            <a:off x="6114254" y="1924000"/>
            <a:ext cx="5706271" cy="1981477"/>
          </a:xfrm>
          <a:prstGeom prst="rect">
            <a:avLst/>
          </a:prstGeom>
        </p:spPr>
      </p:pic>
    </p:spTree>
    <p:extLst>
      <p:ext uri="{BB962C8B-B14F-4D97-AF65-F5344CB8AC3E}">
        <p14:creationId xmlns:p14="http://schemas.microsoft.com/office/powerpoint/2010/main" val="1273414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Implementing Function</a:t>
            </a:r>
          </a:p>
        </p:txBody>
      </p:sp>
      <p:sp>
        <p:nvSpPr>
          <p:cNvPr id="2" name="TextBox 1">
            <a:extLst>
              <a:ext uri="{FF2B5EF4-FFF2-40B4-BE49-F238E27FC236}">
                <a16:creationId xmlns:a16="http://schemas.microsoft.com/office/drawing/2014/main" id="{2E934B50-8642-EDF9-1237-DF42240577FD}"/>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HOW</a:t>
            </a:r>
          </a:p>
        </p:txBody>
      </p:sp>
      <p:sp>
        <p:nvSpPr>
          <p:cNvPr id="4" name="TextBox 3">
            <a:extLst>
              <a:ext uri="{FF2B5EF4-FFF2-40B4-BE49-F238E27FC236}">
                <a16:creationId xmlns:a16="http://schemas.microsoft.com/office/drawing/2014/main" id="{A0F2FF5B-7A27-05C5-613F-46CD2C07E519}"/>
              </a:ext>
            </a:extLst>
          </p:cNvPr>
          <p:cNvSpPr txBox="1"/>
          <p:nvPr/>
        </p:nvSpPr>
        <p:spPr>
          <a:xfrm>
            <a:off x="371475" y="2314575"/>
            <a:ext cx="3590925" cy="1200329"/>
          </a:xfrm>
          <a:prstGeom prst="rect">
            <a:avLst/>
          </a:prstGeom>
          <a:noFill/>
        </p:spPr>
        <p:txBody>
          <a:bodyPr wrap="square" rtlCol="0">
            <a:spAutoFit/>
          </a:bodyPr>
          <a:lstStyle/>
          <a:p>
            <a:r>
              <a:rPr lang="en-US" dirty="0">
                <a:latin typeface="Rockwell Extra Bold" panose="02060903040505020403" pitchFamily="18" charset="0"/>
              </a:rPr>
              <a:t>We can also pass in the result of that function to another function like such:</a:t>
            </a:r>
          </a:p>
        </p:txBody>
      </p:sp>
      <p:pic>
        <p:nvPicPr>
          <p:cNvPr id="5" name="Picture 4">
            <a:extLst>
              <a:ext uri="{FF2B5EF4-FFF2-40B4-BE49-F238E27FC236}">
                <a16:creationId xmlns:a16="http://schemas.microsoft.com/office/drawing/2014/main" id="{3BCA95B1-4959-6011-D2B2-492FBE2E9F3C}"/>
              </a:ext>
            </a:extLst>
          </p:cNvPr>
          <p:cNvPicPr>
            <a:picLocks noChangeAspect="1"/>
          </p:cNvPicPr>
          <p:nvPr/>
        </p:nvPicPr>
        <p:blipFill>
          <a:blip r:embed="rId2"/>
          <a:stretch>
            <a:fillRect/>
          </a:stretch>
        </p:blipFill>
        <p:spPr>
          <a:xfrm>
            <a:off x="5601893" y="2004974"/>
            <a:ext cx="6077798" cy="1819529"/>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F90201B2-E394-E9E5-7DFE-111BD4225EE8}"/>
                  </a:ext>
                </a:extLst>
              </p14:cNvPr>
              <p14:cNvContentPartPr/>
              <p14:nvPr/>
            </p14:nvContentPartPr>
            <p14:xfrm>
              <a:off x="8852040" y="2705040"/>
              <a:ext cx="1314720" cy="736920"/>
            </p14:xfrm>
          </p:contentPart>
        </mc:Choice>
        <mc:Fallback xmlns="">
          <p:pic>
            <p:nvPicPr>
              <p:cNvPr id="6" name="Ink 5">
                <a:extLst>
                  <a:ext uri="{FF2B5EF4-FFF2-40B4-BE49-F238E27FC236}">
                    <a16:creationId xmlns:a16="http://schemas.microsoft.com/office/drawing/2014/main" id="{F90201B2-E394-E9E5-7DFE-111BD4225EE8}"/>
                  </a:ext>
                </a:extLst>
              </p:cNvPr>
              <p:cNvPicPr/>
              <p:nvPr/>
            </p:nvPicPr>
            <p:blipFill>
              <a:blip r:embed="rId4"/>
              <a:stretch>
                <a:fillRect/>
              </a:stretch>
            </p:blipFill>
            <p:spPr>
              <a:xfrm>
                <a:off x="8842680" y="2695680"/>
                <a:ext cx="1333440" cy="755640"/>
              </a:xfrm>
              <a:prstGeom prst="rect">
                <a:avLst/>
              </a:prstGeom>
            </p:spPr>
          </p:pic>
        </mc:Fallback>
      </mc:AlternateContent>
    </p:spTree>
    <p:extLst>
      <p:ext uri="{BB962C8B-B14F-4D97-AF65-F5344CB8AC3E}">
        <p14:creationId xmlns:p14="http://schemas.microsoft.com/office/powerpoint/2010/main" val="1861189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Implementing Function</a:t>
            </a:r>
          </a:p>
        </p:txBody>
      </p:sp>
      <p:sp>
        <p:nvSpPr>
          <p:cNvPr id="2" name="TextBox 1">
            <a:extLst>
              <a:ext uri="{FF2B5EF4-FFF2-40B4-BE49-F238E27FC236}">
                <a16:creationId xmlns:a16="http://schemas.microsoft.com/office/drawing/2014/main" id="{2E934B50-8642-EDF9-1237-DF42240577FD}"/>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HOW</a:t>
            </a:r>
          </a:p>
        </p:txBody>
      </p:sp>
      <p:sp>
        <p:nvSpPr>
          <p:cNvPr id="4" name="TextBox 3">
            <a:extLst>
              <a:ext uri="{FF2B5EF4-FFF2-40B4-BE49-F238E27FC236}">
                <a16:creationId xmlns:a16="http://schemas.microsoft.com/office/drawing/2014/main" id="{A0F2FF5B-7A27-05C5-613F-46CD2C07E519}"/>
              </a:ext>
            </a:extLst>
          </p:cNvPr>
          <p:cNvSpPr txBox="1"/>
          <p:nvPr/>
        </p:nvSpPr>
        <p:spPr>
          <a:xfrm>
            <a:off x="371475" y="2314575"/>
            <a:ext cx="3590925" cy="369332"/>
          </a:xfrm>
          <a:prstGeom prst="rect">
            <a:avLst/>
          </a:prstGeom>
          <a:noFill/>
        </p:spPr>
        <p:txBody>
          <a:bodyPr wrap="square" rtlCol="0">
            <a:spAutoFit/>
          </a:bodyPr>
          <a:lstStyle/>
          <a:p>
            <a:r>
              <a:rPr lang="en-US" dirty="0">
                <a:latin typeface="Rockwell Extra Bold" panose="02060903040505020403" pitchFamily="18" charset="0"/>
              </a:rPr>
              <a:t>Or this:</a:t>
            </a:r>
          </a:p>
        </p:txBody>
      </p:sp>
      <p:pic>
        <p:nvPicPr>
          <p:cNvPr id="6" name="Picture 5">
            <a:extLst>
              <a:ext uri="{FF2B5EF4-FFF2-40B4-BE49-F238E27FC236}">
                <a16:creationId xmlns:a16="http://schemas.microsoft.com/office/drawing/2014/main" id="{643BF9DC-5D71-C569-0D6E-70BBE0B40EB4}"/>
              </a:ext>
            </a:extLst>
          </p:cNvPr>
          <p:cNvPicPr>
            <a:picLocks noChangeAspect="1"/>
          </p:cNvPicPr>
          <p:nvPr/>
        </p:nvPicPr>
        <p:blipFill>
          <a:blip r:embed="rId2"/>
          <a:stretch>
            <a:fillRect/>
          </a:stretch>
        </p:blipFill>
        <p:spPr>
          <a:xfrm>
            <a:off x="4635500" y="2400156"/>
            <a:ext cx="6963747" cy="2057687"/>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072AF39D-30EA-2C0E-4B18-7CEB3210D2FB}"/>
                  </a:ext>
                </a:extLst>
              </p14:cNvPr>
              <p14:cNvContentPartPr/>
              <p14:nvPr/>
            </p14:nvContentPartPr>
            <p14:xfrm>
              <a:off x="5651640" y="3949560"/>
              <a:ext cx="2616480" cy="1384920"/>
            </p14:xfrm>
          </p:contentPart>
        </mc:Choice>
        <mc:Fallback xmlns="">
          <p:pic>
            <p:nvPicPr>
              <p:cNvPr id="7" name="Ink 6">
                <a:extLst>
                  <a:ext uri="{FF2B5EF4-FFF2-40B4-BE49-F238E27FC236}">
                    <a16:creationId xmlns:a16="http://schemas.microsoft.com/office/drawing/2014/main" id="{072AF39D-30EA-2C0E-4B18-7CEB3210D2FB}"/>
                  </a:ext>
                </a:extLst>
              </p:cNvPr>
              <p:cNvPicPr/>
              <p:nvPr/>
            </p:nvPicPr>
            <p:blipFill>
              <a:blip r:embed="rId4"/>
              <a:stretch>
                <a:fillRect/>
              </a:stretch>
            </p:blipFill>
            <p:spPr>
              <a:xfrm>
                <a:off x="5642280" y="3940200"/>
                <a:ext cx="2635200" cy="1403640"/>
              </a:xfrm>
              <a:prstGeom prst="rect">
                <a:avLst/>
              </a:prstGeom>
            </p:spPr>
          </p:pic>
        </mc:Fallback>
      </mc:AlternateContent>
    </p:spTree>
    <p:extLst>
      <p:ext uri="{BB962C8B-B14F-4D97-AF65-F5344CB8AC3E}">
        <p14:creationId xmlns:p14="http://schemas.microsoft.com/office/powerpoint/2010/main" val="384968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8BF5151E-EF19-CCC4-2E48-A16B3B6FA2AF}"/>
              </a:ext>
            </a:extLst>
          </p:cNvPr>
          <p:cNvSpPr txBox="1"/>
          <p:nvPr/>
        </p:nvSpPr>
        <p:spPr>
          <a:xfrm>
            <a:off x="635000" y="2374720"/>
            <a:ext cx="11080898" cy="2400657"/>
          </a:xfrm>
          <a:prstGeom prst="rect">
            <a:avLst/>
          </a:prstGeom>
          <a:noFill/>
        </p:spPr>
        <p:txBody>
          <a:bodyPr wrap="square" rtlCol="0" anchor="ctr">
            <a:spAutoFit/>
          </a:bodyPr>
          <a:lstStyle/>
          <a:p>
            <a:pPr algn="ctr"/>
            <a:r>
              <a:rPr lang="en-US" sz="15000" dirty="0">
                <a:latin typeface="Rockwell Extra Bold" panose="02060903040505020403" pitchFamily="18" charset="0"/>
              </a:rPr>
              <a:t>Research</a:t>
            </a:r>
          </a:p>
        </p:txBody>
      </p:sp>
      <p:pic>
        <p:nvPicPr>
          <p:cNvPr id="2052" name="Picture 4" descr="Samsung Laptop PNG – Free Download">
            <a:extLst>
              <a:ext uri="{FF2B5EF4-FFF2-40B4-BE49-F238E27FC236}">
                <a16:creationId xmlns:a16="http://schemas.microsoft.com/office/drawing/2014/main" id="{670D983B-DD9D-63B0-BE9B-75C4CDC55F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8789025">
            <a:off x="2548433" y="5508380"/>
            <a:ext cx="8767904" cy="619923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Samsung Laptop PNG – Free Download">
            <a:extLst>
              <a:ext uri="{FF2B5EF4-FFF2-40B4-BE49-F238E27FC236}">
                <a16:creationId xmlns:a16="http://schemas.microsoft.com/office/drawing/2014/main" id="{F9E5B7EE-28A5-6E1A-9173-C69BC50FC4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9477205">
            <a:off x="-4693378" y="4323073"/>
            <a:ext cx="4608606" cy="325845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Samsung Laptop PNG – Free Download">
            <a:extLst>
              <a:ext uri="{FF2B5EF4-FFF2-40B4-BE49-F238E27FC236}">
                <a16:creationId xmlns:a16="http://schemas.microsoft.com/office/drawing/2014/main" id="{9BE66450-3AD8-F29A-327D-32F7951D3D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8613404">
            <a:off x="10061922" y="-1933952"/>
            <a:ext cx="4608606" cy="325845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Laptop PNG Images, Notebook Computer Clipart Pictures - Free Transparent  PNG Logos">
            <a:extLst>
              <a:ext uri="{FF2B5EF4-FFF2-40B4-BE49-F238E27FC236}">
                <a16:creationId xmlns:a16="http://schemas.microsoft.com/office/drawing/2014/main" id="{209C1438-ED5B-9F92-F8F1-D2F1EEA135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8812995">
            <a:off x="-2632901" y="-390017"/>
            <a:ext cx="3406510" cy="258813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Laptop PNG Images, Notebook Computer Clipart Pictures - Free Transparent  PNG Logos">
            <a:extLst>
              <a:ext uri="{FF2B5EF4-FFF2-40B4-BE49-F238E27FC236}">
                <a16:creationId xmlns:a16="http://schemas.microsoft.com/office/drawing/2014/main" id="{2D5FA140-89F7-0B30-A0E8-61E0772D6D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103941">
            <a:off x="3304375" y="-3722588"/>
            <a:ext cx="3940218" cy="2993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2369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Implementing Function</a:t>
            </a:r>
          </a:p>
        </p:txBody>
      </p:sp>
      <p:sp>
        <p:nvSpPr>
          <p:cNvPr id="2" name="TextBox 1">
            <a:extLst>
              <a:ext uri="{FF2B5EF4-FFF2-40B4-BE49-F238E27FC236}">
                <a16:creationId xmlns:a16="http://schemas.microsoft.com/office/drawing/2014/main" id="{2E934B50-8642-EDF9-1237-DF42240577FD}"/>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HOW</a:t>
            </a:r>
          </a:p>
        </p:txBody>
      </p:sp>
      <p:sp>
        <p:nvSpPr>
          <p:cNvPr id="4" name="TextBox 3">
            <a:extLst>
              <a:ext uri="{FF2B5EF4-FFF2-40B4-BE49-F238E27FC236}">
                <a16:creationId xmlns:a16="http://schemas.microsoft.com/office/drawing/2014/main" id="{A0F2FF5B-7A27-05C5-613F-46CD2C07E519}"/>
              </a:ext>
            </a:extLst>
          </p:cNvPr>
          <p:cNvSpPr txBox="1"/>
          <p:nvPr/>
        </p:nvSpPr>
        <p:spPr>
          <a:xfrm>
            <a:off x="371475" y="2314575"/>
            <a:ext cx="11136163" cy="2862322"/>
          </a:xfrm>
          <a:prstGeom prst="rect">
            <a:avLst/>
          </a:prstGeom>
          <a:noFill/>
        </p:spPr>
        <p:txBody>
          <a:bodyPr wrap="square" rtlCol="0">
            <a:spAutoFit/>
          </a:bodyPr>
          <a:lstStyle/>
          <a:p>
            <a:r>
              <a:rPr lang="en-US" sz="6000" dirty="0">
                <a:latin typeface="Rockwell Extra Bold" panose="02060903040505020403" pitchFamily="18" charset="0"/>
              </a:rPr>
              <a:t>Functions should be as simple and reusable as possible.</a:t>
            </a:r>
          </a:p>
        </p:txBody>
      </p:sp>
    </p:spTree>
    <p:extLst>
      <p:ext uri="{BB962C8B-B14F-4D97-AF65-F5344CB8AC3E}">
        <p14:creationId xmlns:p14="http://schemas.microsoft.com/office/powerpoint/2010/main" val="982355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Implementing Function</a:t>
            </a:r>
          </a:p>
        </p:txBody>
      </p:sp>
      <p:sp>
        <p:nvSpPr>
          <p:cNvPr id="2" name="TextBox 1">
            <a:extLst>
              <a:ext uri="{FF2B5EF4-FFF2-40B4-BE49-F238E27FC236}">
                <a16:creationId xmlns:a16="http://schemas.microsoft.com/office/drawing/2014/main" id="{2E934B50-8642-EDF9-1237-DF42240577FD}"/>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HOW</a:t>
            </a:r>
          </a:p>
        </p:txBody>
      </p:sp>
      <p:sp>
        <p:nvSpPr>
          <p:cNvPr id="4" name="TextBox 3">
            <a:extLst>
              <a:ext uri="{FF2B5EF4-FFF2-40B4-BE49-F238E27FC236}">
                <a16:creationId xmlns:a16="http://schemas.microsoft.com/office/drawing/2014/main" id="{A0F2FF5B-7A27-05C5-613F-46CD2C07E519}"/>
              </a:ext>
            </a:extLst>
          </p:cNvPr>
          <p:cNvSpPr txBox="1"/>
          <p:nvPr/>
        </p:nvSpPr>
        <p:spPr>
          <a:xfrm>
            <a:off x="371475" y="2314575"/>
            <a:ext cx="11136163" cy="1477328"/>
          </a:xfrm>
          <a:prstGeom prst="rect">
            <a:avLst/>
          </a:prstGeom>
          <a:noFill/>
        </p:spPr>
        <p:txBody>
          <a:bodyPr wrap="square" rtlCol="0">
            <a:spAutoFit/>
          </a:bodyPr>
          <a:lstStyle/>
          <a:p>
            <a:r>
              <a:rPr lang="en-US" dirty="0">
                <a:latin typeface="Rockwell Extra Bold" panose="02060903040505020403" pitchFamily="18" charset="0"/>
              </a:rPr>
              <a:t>Functions simplify code.</a:t>
            </a:r>
          </a:p>
          <a:p>
            <a:r>
              <a:rPr lang="en-US" dirty="0">
                <a:latin typeface="Rockwell Extra Bold" panose="02060903040505020403" pitchFamily="18" charset="0"/>
              </a:rPr>
              <a:t>Functions allows you to reuse code.</a:t>
            </a:r>
          </a:p>
          <a:p>
            <a:r>
              <a:rPr lang="en-US" dirty="0">
                <a:latin typeface="Rockwell Extra Bold" panose="02060903040505020403" pitchFamily="18" charset="0"/>
              </a:rPr>
              <a:t>Functions makes your code more readable and understandable.</a:t>
            </a:r>
          </a:p>
          <a:p>
            <a:r>
              <a:rPr lang="en-US" dirty="0">
                <a:latin typeface="Rockwell Extra Bold" panose="02060903040505020403" pitchFamily="18" charset="0"/>
              </a:rPr>
              <a:t>Functions makes debugging easier and prevents future bugs.</a:t>
            </a:r>
          </a:p>
          <a:p>
            <a:r>
              <a:rPr lang="en-US" dirty="0">
                <a:latin typeface="Rockwell Extra Bold" panose="02060903040505020403" pitchFamily="18" charset="0"/>
              </a:rPr>
              <a:t>Functions can allow you to change code very quickly.</a:t>
            </a:r>
          </a:p>
        </p:txBody>
      </p:sp>
    </p:spTree>
    <p:extLst>
      <p:ext uri="{BB962C8B-B14F-4D97-AF65-F5344CB8AC3E}">
        <p14:creationId xmlns:p14="http://schemas.microsoft.com/office/powerpoint/2010/main" val="2863041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Implementing Function</a:t>
            </a:r>
          </a:p>
        </p:txBody>
      </p:sp>
      <p:sp>
        <p:nvSpPr>
          <p:cNvPr id="2" name="TextBox 1">
            <a:extLst>
              <a:ext uri="{FF2B5EF4-FFF2-40B4-BE49-F238E27FC236}">
                <a16:creationId xmlns:a16="http://schemas.microsoft.com/office/drawing/2014/main" id="{2E934B50-8642-EDF9-1237-DF42240577FD}"/>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HOW</a:t>
            </a:r>
          </a:p>
        </p:txBody>
      </p:sp>
      <p:pic>
        <p:nvPicPr>
          <p:cNvPr id="2050" name="Picture 2" descr="Martin Fowler quote: Any fool can write code that a computer can  understand...">
            <a:extLst>
              <a:ext uri="{FF2B5EF4-FFF2-40B4-BE49-F238E27FC236}">
                <a16:creationId xmlns:a16="http://schemas.microsoft.com/office/drawing/2014/main" id="{5360A9AA-0BC3-120C-AA41-315187C7EB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5147" y="1524000"/>
            <a:ext cx="80962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200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Implementing Function</a:t>
            </a:r>
          </a:p>
        </p:txBody>
      </p:sp>
      <p:sp>
        <p:nvSpPr>
          <p:cNvPr id="2" name="TextBox 1">
            <a:extLst>
              <a:ext uri="{FF2B5EF4-FFF2-40B4-BE49-F238E27FC236}">
                <a16:creationId xmlns:a16="http://schemas.microsoft.com/office/drawing/2014/main" id="{2E934B50-8642-EDF9-1237-DF42240577FD}"/>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HOW</a:t>
            </a:r>
          </a:p>
        </p:txBody>
      </p:sp>
      <p:sp>
        <p:nvSpPr>
          <p:cNvPr id="3" name="TextBox 2">
            <a:extLst>
              <a:ext uri="{FF2B5EF4-FFF2-40B4-BE49-F238E27FC236}">
                <a16:creationId xmlns:a16="http://schemas.microsoft.com/office/drawing/2014/main" id="{8C020A99-F235-B6F2-98C6-25DCC4A3BFEA}"/>
              </a:ext>
            </a:extLst>
          </p:cNvPr>
          <p:cNvSpPr txBox="1"/>
          <p:nvPr/>
        </p:nvSpPr>
        <p:spPr>
          <a:xfrm>
            <a:off x="371475" y="2314575"/>
            <a:ext cx="3070465" cy="369332"/>
          </a:xfrm>
          <a:prstGeom prst="rect">
            <a:avLst/>
          </a:prstGeom>
          <a:noFill/>
        </p:spPr>
        <p:txBody>
          <a:bodyPr wrap="square" rtlCol="0">
            <a:spAutoFit/>
          </a:bodyPr>
          <a:lstStyle/>
          <a:p>
            <a:r>
              <a:rPr lang="en-US" dirty="0">
                <a:latin typeface="Rockwell Extra Bold" panose="02060903040505020403" pitchFamily="18" charset="0"/>
              </a:rPr>
              <a:t>Example:</a:t>
            </a:r>
          </a:p>
        </p:txBody>
      </p:sp>
      <p:pic>
        <p:nvPicPr>
          <p:cNvPr id="6" name="Picture 5">
            <a:extLst>
              <a:ext uri="{FF2B5EF4-FFF2-40B4-BE49-F238E27FC236}">
                <a16:creationId xmlns:a16="http://schemas.microsoft.com/office/drawing/2014/main" id="{1B98D7DE-D519-A9A5-C241-FFB45B7B373F}"/>
              </a:ext>
            </a:extLst>
          </p:cNvPr>
          <p:cNvPicPr>
            <a:picLocks noChangeAspect="1"/>
          </p:cNvPicPr>
          <p:nvPr/>
        </p:nvPicPr>
        <p:blipFill>
          <a:blip r:embed="rId2"/>
          <a:stretch>
            <a:fillRect/>
          </a:stretch>
        </p:blipFill>
        <p:spPr>
          <a:xfrm>
            <a:off x="7099616" y="1335767"/>
            <a:ext cx="4127212" cy="4736028"/>
          </a:xfrm>
          <a:prstGeom prst="rect">
            <a:avLst/>
          </a:prstGeom>
        </p:spPr>
      </p:pic>
      <p:pic>
        <p:nvPicPr>
          <p:cNvPr id="4" name="Picture 3">
            <a:extLst>
              <a:ext uri="{FF2B5EF4-FFF2-40B4-BE49-F238E27FC236}">
                <a16:creationId xmlns:a16="http://schemas.microsoft.com/office/drawing/2014/main" id="{E7517BA1-1DC3-AA6D-6F9D-B53364B0C8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59142" y="1335767"/>
            <a:ext cx="4020346" cy="2931089"/>
          </a:xfrm>
          <a:prstGeom prst="rect">
            <a:avLst/>
          </a:prstGeom>
        </p:spPr>
      </p:pic>
    </p:spTree>
    <p:extLst>
      <p:ext uri="{BB962C8B-B14F-4D97-AF65-F5344CB8AC3E}">
        <p14:creationId xmlns:p14="http://schemas.microsoft.com/office/powerpoint/2010/main" val="4235792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Implementing Function</a:t>
            </a:r>
          </a:p>
        </p:txBody>
      </p:sp>
      <p:sp>
        <p:nvSpPr>
          <p:cNvPr id="2" name="TextBox 1">
            <a:extLst>
              <a:ext uri="{FF2B5EF4-FFF2-40B4-BE49-F238E27FC236}">
                <a16:creationId xmlns:a16="http://schemas.microsoft.com/office/drawing/2014/main" id="{2E934B50-8642-EDF9-1237-DF42240577FD}"/>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HOW</a:t>
            </a:r>
          </a:p>
        </p:txBody>
      </p:sp>
      <p:sp>
        <p:nvSpPr>
          <p:cNvPr id="3" name="TextBox 2">
            <a:extLst>
              <a:ext uri="{FF2B5EF4-FFF2-40B4-BE49-F238E27FC236}">
                <a16:creationId xmlns:a16="http://schemas.microsoft.com/office/drawing/2014/main" id="{B66D67BD-3218-15B6-35CB-525D25F9CDF5}"/>
              </a:ext>
            </a:extLst>
          </p:cNvPr>
          <p:cNvSpPr txBox="1"/>
          <p:nvPr/>
        </p:nvSpPr>
        <p:spPr>
          <a:xfrm>
            <a:off x="371475" y="2314575"/>
            <a:ext cx="11136163" cy="646331"/>
          </a:xfrm>
          <a:prstGeom prst="rect">
            <a:avLst/>
          </a:prstGeom>
          <a:noFill/>
        </p:spPr>
        <p:txBody>
          <a:bodyPr wrap="square" rtlCol="0">
            <a:spAutoFit/>
          </a:bodyPr>
          <a:lstStyle/>
          <a:p>
            <a:r>
              <a:rPr lang="en-US" dirty="0">
                <a:latin typeface="Rockwell Extra Bold" panose="02060903040505020403" pitchFamily="18" charset="0"/>
              </a:rPr>
              <a:t>You should always try your best to write code that’s understandable.</a:t>
            </a:r>
          </a:p>
          <a:p>
            <a:r>
              <a:rPr lang="en-US" dirty="0">
                <a:latin typeface="Rockwell Extra Bold" panose="02060903040505020403" pitchFamily="18" charset="0"/>
              </a:rPr>
              <a:t>We will learn how to write good code and split your code into simpler functions.</a:t>
            </a:r>
          </a:p>
        </p:txBody>
      </p:sp>
    </p:spTree>
    <p:extLst>
      <p:ext uri="{BB962C8B-B14F-4D97-AF65-F5344CB8AC3E}">
        <p14:creationId xmlns:p14="http://schemas.microsoft.com/office/powerpoint/2010/main" val="1798531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Implementing Function</a:t>
            </a:r>
          </a:p>
        </p:txBody>
      </p:sp>
      <p:sp>
        <p:nvSpPr>
          <p:cNvPr id="2" name="TextBox 1">
            <a:extLst>
              <a:ext uri="{FF2B5EF4-FFF2-40B4-BE49-F238E27FC236}">
                <a16:creationId xmlns:a16="http://schemas.microsoft.com/office/drawing/2014/main" id="{2E934B50-8642-EDF9-1237-DF42240577FD}"/>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HOW</a:t>
            </a:r>
          </a:p>
        </p:txBody>
      </p:sp>
      <p:sp>
        <p:nvSpPr>
          <p:cNvPr id="4" name="TextBox 3">
            <a:extLst>
              <a:ext uri="{FF2B5EF4-FFF2-40B4-BE49-F238E27FC236}">
                <a16:creationId xmlns:a16="http://schemas.microsoft.com/office/drawing/2014/main" id="{A0F2FF5B-7A27-05C5-613F-46CD2C07E519}"/>
              </a:ext>
            </a:extLst>
          </p:cNvPr>
          <p:cNvSpPr txBox="1"/>
          <p:nvPr/>
        </p:nvSpPr>
        <p:spPr>
          <a:xfrm>
            <a:off x="371475" y="2314575"/>
            <a:ext cx="11136163" cy="1631216"/>
          </a:xfrm>
          <a:prstGeom prst="rect">
            <a:avLst/>
          </a:prstGeom>
          <a:noFill/>
        </p:spPr>
        <p:txBody>
          <a:bodyPr wrap="square" rtlCol="0">
            <a:spAutoFit/>
          </a:bodyPr>
          <a:lstStyle/>
          <a:p>
            <a:pPr algn="ctr"/>
            <a:r>
              <a:rPr lang="en-US" sz="5000" dirty="0">
                <a:latin typeface="Rockwell Extra Bold" panose="02060903040505020403" pitchFamily="18" charset="0"/>
              </a:rPr>
              <a:t>Breaking down our code into functions.</a:t>
            </a:r>
          </a:p>
        </p:txBody>
      </p:sp>
    </p:spTree>
    <p:extLst>
      <p:ext uri="{BB962C8B-B14F-4D97-AF65-F5344CB8AC3E}">
        <p14:creationId xmlns:p14="http://schemas.microsoft.com/office/powerpoint/2010/main" val="2990871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Implementing Function</a:t>
            </a:r>
          </a:p>
        </p:txBody>
      </p:sp>
      <p:sp>
        <p:nvSpPr>
          <p:cNvPr id="2" name="TextBox 1">
            <a:extLst>
              <a:ext uri="{FF2B5EF4-FFF2-40B4-BE49-F238E27FC236}">
                <a16:creationId xmlns:a16="http://schemas.microsoft.com/office/drawing/2014/main" id="{2E934B50-8642-EDF9-1237-DF42240577FD}"/>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HOW</a:t>
            </a:r>
          </a:p>
        </p:txBody>
      </p:sp>
      <p:sp>
        <p:nvSpPr>
          <p:cNvPr id="3" name="TextBox 2">
            <a:extLst>
              <a:ext uri="{FF2B5EF4-FFF2-40B4-BE49-F238E27FC236}">
                <a16:creationId xmlns:a16="http://schemas.microsoft.com/office/drawing/2014/main" id="{8C020A99-F235-B6F2-98C6-25DCC4A3BFEA}"/>
              </a:ext>
            </a:extLst>
          </p:cNvPr>
          <p:cNvSpPr txBox="1"/>
          <p:nvPr/>
        </p:nvSpPr>
        <p:spPr>
          <a:xfrm>
            <a:off x="371475" y="2314575"/>
            <a:ext cx="3070465" cy="2585323"/>
          </a:xfrm>
          <a:prstGeom prst="rect">
            <a:avLst/>
          </a:prstGeom>
          <a:noFill/>
        </p:spPr>
        <p:txBody>
          <a:bodyPr wrap="square" rtlCol="0">
            <a:spAutoFit/>
          </a:bodyPr>
          <a:lstStyle/>
          <a:p>
            <a:r>
              <a:rPr lang="en-US" dirty="0">
                <a:latin typeface="Rockwell Extra Bold" panose="02060903040505020403" pitchFamily="18" charset="0"/>
              </a:rPr>
              <a:t>There is a really popular acronym in Software Engineering called DRY </a:t>
            </a:r>
          </a:p>
          <a:p>
            <a:r>
              <a:rPr lang="en-US" dirty="0">
                <a:latin typeface="Rockwell Extra Bold" panose="02060903040505020403" pitchFamily="18" charset="0"/>
              </a:rPr>
              <a:t>Don’t</a:t>
            </a:r>
          </a:p>
          <a:p>
            <a:r>
              <a:rPr lang="en-US" dirty="0">
                <a:latin typeface="Rockwell Extra Bold" panose="02060903040505020403" pitchFamily="18" charset="0"/>
              </a:rPr>
              <a:t>Repeat</a:t>
            </a:r>
          </a:p>
          <a:p>
            <a:r>
              <a:rPr lang="en-US" dirty="0">
                <a:latin typeface="Rockwell Extra Bold" panose="02060903040505020403" pitchFamily="18" charset="0"/>
              </a:rPr>
              <a:t>Yourself.</a:t>
            </a:r>
          </a:p>
          <a:p>
            <a:r>
              <a:rPr lang="en-US" dirty="0">
                <a:latin typeface="Rockwell Extra Bold" panose="02060903040505020403" pitchFamily="18" charset="0"/>
              </a:rPr>
              <a:t>  </a:t>
            </a:r>
          </a:p>
        </p:txBody>
      </p:sp>
    </p:spTree>
    <p:extLst>
      <p:ext uri="{BB962C8B-B14F-4D97-AF65-F5344CB8AC3E}">
        <p14:creationId xmlns:p14="http://schemas.microsoft.com/office/powerpoint/2010/main" val="3465286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Implementing Function</a:t>
            </a:r>
          </a:p>
        </p:txBody>
      </p:sp>
      <p:sp>
        <p:nvSpPr>
          <p:cNvPr id="2" name="TextBox 1">
            <a:extLst>
              <a:ext uri="{FF2B5EF4-FFF2-40B4-BE49-F238E27FC236}">
                <a16:creationId xmlns:a16="http://schemas.microsoft.com/office/drawing/2014/main" id="{2E934B50-8642-EDF9-1237-DF42240577FD}"/>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HOW</a:t>
            </a:r>
          </a:p>
        </p:txBody>
      </p:sp>
      <p:sp>
        <p:nvSpPr>
          <p:cNvPr id="3" name="TextBox 2">
            <a:extLst>
              <a:ext uri="{FF2B5EF4-FFF2-40B4-BE49-F238E27FC236}">
                <a16:creationId xmlns:a16="http://schemas.microsoft.com/office/drawing/2014/main" id="{8C020A99-F235-B6F2-98C6-25DCC4A3BFEA}"/>
              </a:ext>
            </a:extLst>
          </p:cNvPr>
          <p:cNvSpPr txBox="1"/>
          <p:nvPr/>
        </p:nvSpPr>
        <p:spPr>
          <a:xfrm>
            <a:off x="371475" y="2314575"/>
            <a:ext cx="3070465" cy="3416320"/>
          </a:xfrm>
          <a:prstGeom prst="rect">
            <a:avLst/>
          </a:prstGeom>
          <a:noFill/>
        </p:spPr>
        <p:txBody>
          <a:bodyPr wrap="square" rtlCol="0">
            <a:spAutoFit/>
          </a:bodyPr>
          <a:lstStyle/>
          <a:p>
            <a:r>
              <a:rPr lang="en-US" dirty="0">
                <a:latin typeface="Rockwell Extra Bold" panose="02060903040505020403" pitchFamily="18" charset="0"/>
              </a:rPr>
              <a:t>If you ever find yourself copy pasting code, you are doing something wrong.</a:t>
            </a:r>
          </a:p>
          <a:p>
            <a:r>
              <a:rPr lang="en-US" dirty="0">
                <a:latin typeface="Rockwell Extra Bold" panose="02060903040505020403" pitchFamily="18" charset="0"/>
              </a:rPr>
              <a:t>If you are copy pasting code, this means that you can probably write a function that allows you to reuse it instead.</a:t>
            </a:r>
          </a:p>
        </p:txBody>
      </p:sp>
    </p:spTree>
    <p:extLst>
      <p:ext uri="{BB962C8B-B14F-4D97-AF65-F5344CB8AC3E}">
        <p14:creationId xmlns:p14="http://schemas.microsoft.com/office/powerpoint/2010/main" val="3471436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Implementing Function</a:t>
            </a:r>
          </a:p>
        </p:txBody>
      </p:sp>
      <p:sp>
        <p:nvSpPr>
          <p:cNvPr id="2" name="TextBox 1">
            <a:extLst>
              <a:ext uri="{FF2B5EF4-FFF2-40B4-BE49-F238E27FC236}">
                <a16:creationId xmlns:a16="http://schemas.microsoft.com/office/drawing/2014/main" id="{2E934B50-8642-EDF9-1237-DF42240577FD}"/>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HOW</a:t>
            </a:r>
          </a:p>
        </p:txBody>
      </p:sp>
      <p:sp>
        <p:nvSpPr>
          <p:cNvPr id="3" name="TextBox 2">
            <a:extLst>
              <a:ext uri="{FF2B5EF4-FFF2-40B4-BE49-F238E27FC236}">
                <a16:creationId xmlns:a16="http://schemas.microsoft.com/office/drawing/2014/main" id="{8C020A99-F235-B6F2-98C6-25DCC4A3BFEA}"/>
              </a:ext>
            </a:extLst>
          </p:cNvPr>
          <p:cNvSpPr txBox="1"/>
          <p:nvPr/>
        </p:nvSpPr>
        <p:spPr>
          <a:xfrm>
            <a:off x="371475" y="2314575"/>
            <a:ext cx="3070465" cy="369332"/>
          </a:xfrm>
          <a:prstGeom prst="rect">
            <a:avLst/>
          </a:prstGeom>
          <a:noFill/>
        </p:spPr>
        <p:txBody>
          <a:bodyPr wrap="square" rtlCol="0">
            <a:spAutoFit/>
          </a:bodyPr>
          <a:lstStyle/>
          <a:p>
            <a:r>
              <a:rPr lang="en-US" dirty="0">
                <a:latin typeface="Rockwell Extra Bold" panose="02060903040505020403" pitchFamily="18" charset="0"/>
              </a:rPr>
              <a:t>Example:</a:t>
            </a:r>
          </a:p>
        </p:txBody>
      </p:sp>
      <p:pic>
        <p:nvPicPr>
          <p:cNvPr id="6" name="Picture 5">
            <a:extLst>
              <a:ext uri="{FF2B5EF4-FFF2-40B4-BE49-F238E27FC236}">
                <a16:creationId xmlns:a16="http://schemas.microsoft.com/office/drawing/2014/main" id="{1B98D7DE-D519-A9A5-C241-FFB45B7B373F}"/>
              </a:ext>
            </a:extLst>
          </p:cNvPr>
          <p:cNvPicPr>
            <a:picLocks noChangeAspect="1"/>
          </p:cNvPicPr>
          <p:nvPr/>
        </p:nvPicPr>
        <p:blipFill>
          <a:blip r:embed="rId2"/>
          <a:stretch>
            <a:fillRect/>
          </a:stretch>
        </p:blipFill>
        <p:spPr>
          <a:xfrm>
            <a:off x="7099616" y="1335767"/>
            <a:ext cx="4127212" cy="4736028"/>
          </a:xfrm>
          <a:prstGeom prst="rect">
            <a:avLst/>
          </a:prstGeom>
        </p:spPr>
      </p:pic>
    </p:spTree>
    <p:extLst>
      <p:ext uri="{BB962C8B-B14F-4D97-AF65-F5344CB8AC3E}">
        <p14:creationId xmlns:p14="http://schemas.microsoft.com/office/powerpoint/2010/main" val="4253521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Implementing Function</a:t>
            </a:r>
          </a:p>
        </p:txBody>
      </p:sp>
      <p:sp>
        <p:nvSpPr>
          <p:cNvPr id="2" name="TextBox 1">
            <a:extLst>
              <a:ext uri="{FF2B5EF4-FFF2-40B4-BE49-F238E27FC236}">
                <a16:creationId xmlns:a16="http://schemas.microsoft.com/office/drawing/2014/main" id="{2E934B50-8642-EDF9-1237-DF42240577FD}"/>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HOW</a:t>
            </a:r>
          </a:p>
        </p:txBody>
      </p:sp>
      <p:sp>
        <p:nvSpPr>
          <p:cNvPr id="3" name="TextBox 2">
            <a:extLst>
              <a:ext uri="{FF2B5EF4-FFF2-40B4-BE49-F238E27FC236}">
                <a16:creationId xmlns:a16="http://schemas.microsoft.com/office/drawing/2014/main" id="{8C020A99-F235-B6F2-98C6-25DCC4A3BFEA}"/>
              </a:ext>
            </a:extLst>
          </p:cNvPr>
          <p:cNvSpPr txBox="1"/>
          <p:nvPr/>
        </p:nvSpPr>
        <p:spPr>
          <a:xfrm>
            <a:off x="371475" y="2314575"/>
            <a:ext cx="3070465" cy="2031325"/>
          </a:xfrm>
          <a:prstGeom prst="rect">
            <a:avLst/>
          </a:prstGeom>
          <a:noFill/>
        </p:spPr>
        <p:txBody>
          <a:bodyPr wrap="square" rtlCol="0">
            <a:spAutoFit/>
          </a:bodyPr>
          <a:lstStyle/>
          <a:p>
            <a:r>
              <a:rPr lang="en-US" dirty="0">
                <a:latin typeface="Rockwell Extra Bold" panose="02060903040505020403" pitchFamily="18" charset="0"/>
              </a:rPr>
              <a:t>Example:</a:t>
            </a:r>
          </a:p>
          <a:p>
            <a:r>
              <a:rPr lang="en-US" dirty="0">
                <a:latin typeface="Rockwell Extra Bold" panose="02060903040505020403" pitchFamily="18" charset="0"/>
              </a:rPr>
              <a:t>First things first, this code looks horrible.</a:t>
            </a:r>
          </a:p>
          <a:p>
            <a:r>
              <a:rPr lang="en-US" dirty="0">
                <a:latin typeface="Rockwell Extra Bold" panose="02060903040505020403" pitchFamily="18" charset="0"/>
              </a:rPr>
              <a:t>It’s hard to understand what it means from the first look.</a:t>
            </a:r>
          </a:p>
        </p:txBody>
      </p:sp>
      <p:pic>
        <p:nvPicPr>
          <p:cNvPr id="6" name="Picture 5">
            <a:extLst>
              <a:ext uri="{FF2B5EF4-FFF2-40B4-BE49-F238E27FC236}">
                <a16:creationId xmlns:a16="http://schemas.microsoft.com/office/drawing/2014/main" id="{1B98D7DE-D519-A9A5-C241-FFB45B7B373F}"/>
              </a:ext>
            </a:extLst>
          </p:cNvPr>
          <p:cNvPicPr>
            <a:picLocks noChangeAspect="1"/>
          </p:cNvPicPr>
          <p:nvPr/>
        </p:nvPicPr>
        <p:blipFill>
          <a:blip r:embed="rId2"/>
          <a:stretch>
            <a:fillRect/>
          </a:stretch>
        </p:blipFill>
        <p:spPr>
          <a:xfrm>
            <a:off x="7099616" y="1335767"/>
            <a:ext cx="4127212" cy="4736028"/>
          </a:xfrm>
          <a:prstGeom prst="rect">
            <a:avLst/>
          </a:prstGeom>
        </p:spPr>
      </p:pic>
    </p:spTree>
    <p:extLst>
      <p:ext uri="{BB962C8B-B14F-4D97-AF65-F5344CB8AC3E}">
        <p14:creationId xmlns:p14="http://schemas.microsoft.com/office/powerpoint/2010/main" val="3719055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8BF5151E-EF19-CCC4-2E48-A16B3B6FA2AF}"/>
              </a:ext>
            </a:extLst>
          </p:cNvPr>
          <p:cNvSpPr txBox="1"/>
          <p:nvPr/>
        </p:nvSpPr>
        <p:spPr>
          <a:xfrm>
            <a:off x="0" y="0"/>
            <a:ext cx="4046069" cy="861774"/>
          </a:xfrm>
          <a:prstGeom prst="rect">
            <a:avLst/>
          </a:prstGeom>
          <a:noFill/>
        </p:spPr>
        <p:txBody>
          <a:bodyPr wrap="square" rtlCol="0" anchor="ctr">
            <a:spAutoFit/>
          </a:bodyPr>
          <a:lstStyle/>
          <a:p>
            <a:r>
              <a:rPr lang="en-US" sz="5000" dirty="0">
                <a:latin typeface="Rockwell Extra Bold" panose="02060903040505020403" pitchFamily="18" charset="0"/>
              </a:rPr>
              <a:t>Research</a:t>
            </a:r>
          </a:p>
        </p:txBody>
      </p:sp>
      <p:pic>
        <p:nvPicPr>
          <p:cNvPr id="2052" name="Picture 4" descr="Samsung Laptop PNG – Free Download">
            <a:extLst>
              <a:ext uri="{FF2B5EF4-FFF2-40B4-BE49-F238E27FC236}">
                <a16:creationId xmlns:a16="http://schemas.microsoft.com/office/drawing/2014/main" id="{670D983B-DD9D-63B0-BE9B-75C4CDC55F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474691">
            <a:off x="5352963" y="1343941"/>
            <a:ext cx="6704340" cy="474022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Samsung Laptop PNG – Free Download">
            <a:extLst>
              <a:ext uri="{FF2B5EF4-FFF2-40B4-BE49-F238E27FC236}">
                <a16:creationId xmlns:a16="http://schemas.microsoft.com/office/drawing/2014/main" id="{F9E5B7EE-28A5-6E1A-9173-C69BC50FC4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9477205">
            <a:off x="-4693378" y="4323073"/>
            <a:ext cx="4608606" cy="325845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Samsung Laptop PNG – Free Download">
            <a:extLst>
              <a:ext uri="{FF2B5EF4-FFF2-40B4-BE49-F238E27FC236}">
                <a16:creationId xmlns:a16="http://schemas.microsoft.com/office/drawing/2014/main" id="{9BE66450-3AD8-F29A-327D-32F7951D3D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8613404">
            <a:off x="11235893" y="-2997294"/>
            <a:ext cx="4608606" cy="325845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Laptop PNG Images, Notebook Computer Clipart Pictures - Free Transparent  PNG Logos">
            <a:extLst>
              <a:ext uri="{FF2B5EF4-FFF2-40B4-BE49-F238E27FC236}">
                <a16:creationId xmlns:a16="http://schemas.microsoft.com/office/drawing/2014/main" id="{209C1438-ED5B-9F92-F8F1-D2F1EEA135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8812995">
            <a:off x="-3984418" y="-1598789"/>
            <a:ext cx="3406510" cy="258813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Laptop PNG Images, Notebook Computer Clipart Pictures - Free Transparent  PNG Logos">
            <a:extLst>
              <a:ext uri="{FF2B5EF4-FFF2-40B4-BE49-F238E27FC236}">
                <a16:creationId xmlns:a16="http://schemas.microsoft.com/office/drawing/2014/main" id="{2D5FA140-89F7-0B30-A0E8-61E0772D6D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103941">
            <a:off x="3304375" y="-3722588"/>
            <a:ext cx="3940218" cy="29936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6FFEE50-3FDE-6E82-0FA2-A801D5624DC5}"/>
              </a:ext>
            </a:extLst>
          </p:cNvPr>
          <p:cNvSpPr txBox="1"/>
          <p:nvPr/>
        </p:nvSpPr>
        <p:spPr>
          <a:xfrm>
            <a:off x="290286" y="3105834"/>
            <a:ext cx="4154545" cy="1200329"/>
          </a:xfrm>
          <a:prstGeom prst="rect">
            <a:avLst/>
          </a:prstGeom>
          <a:noFill/>
        </p:spPr>
        <p:txBody>
          <a:bodyPr wrap="square" rtlCol="0">
            <a:spAutoFit/>
          </a:bodyPr>
          <a:lstStyle/>
          <a:p>
            <a:r>
              <a:rPr lang="en-US" sz="3600" dirty="0">
                <a:latin typeface="Rockwell Extra Bold" panose="02060903040505020403" pitchFamily="18" charset="0"/>
              </a:rPr>
              <a:t>Turn on your P.C</a:t>
            </a:r>
          </a:p>
        </p:txBody>
      </p:sp>
    </p:spTree>
    <p:extLst>
      <p:ext uri="{BB962C8B-B14F-4D97-AF65-F5344CB8AC3E}">
        <p14:creationId xmlns:p14="http://schemas.microsoft.com/office/powerpoint/2010/main" val="3926294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Implementing Function</a:t>
            </a:r>
          </a:p>
        </p:txBody>
      </p:sp>
      <p:sp>
        <p:nvSpPr>
          <p:cNvPr id="2" name="TextBox 1">
            <a:extLst>
              <a:ext uri="{FF2B5EF4-FFF2-40B4-BE49-F238E27FC236}">
                <a16:creationId xmlns:a16="http://schemas.microsoft.com/office/drawing/2014/main" id="{2E934B50-8642-EDF9-1237-DF42240577FD}"/>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HOW</a:t>
            </a:r>
          </a:p>
        </p:txBody>
      </p:sp>
      <p:sp>
        <p:nvSpPr>
          <p:cNvPr id="3" name="TextBox 2">
            <a:extLst>
              <a:ext uri="{FF2B5EF4-FFF2-40B4-BE49-F238E27FC236}">
                <a16:creationId xmlns:a16="http://schemas.microsoft.com/office/drawing/2014/main" id="{8C020A99-F235-B6F2-98C6-25DCC4A3BFEA}"/>
              </a:ext>
            </a:extLst>
          </p:cNvPr>
          <p:cNvSpPr txBox="1"/>
          <p:nvPr/>
        </p:nvSpPr>
        <p:spPr>
          <a:xfrm>
            <a:off x="371475" y="2314575"/>
            <a:ext cx="3070465" cy="1754326"/>
          </a:xfrm>
          <a:prstGeom prst="rect">
            <a:avLst/>
          </a:prstGeom>
          <a:noFill/>
        </p:spPr>
        <p:txBody>
          <a:bodyPr wrap="square" rtlCol="0">
            <a:spAutoFit/>
          </a:bodyPr>
          <a:lstStyle/>
          <a:p>
            <a:r>
              <a:rPr lang="en-US" dirty="0">
                <a:latin typeface="Rockwell Extra Bold" panose="02060903040505020403" pitchFamily="18" charset="0"/>
              </a:rPr>
              <a:t>First of all, we are rewriting the same input logic,</a:t>
            </a:r>
          </a:p>
          <a:p>
            <a:r>
              <a:rPr lang="en-US" dirty="0">
                <a:latin typeface="Rockwell Extra Bold" panose="02060903040505020403" pitchFamily="18" charset="0"/>
              </a:rPr>
              <a:t>So let’s abstract that into it’s own function.</a:t>
            </a:r>
          </a:p>
        </p:txBody>
      </p:sp>
      <p:pic>
        <p:nvPicPr>
          <p:cNvPr id="5" name="Picture 4">
            <a:extLst>
              <a:ext uri="{FF2B5EF4-FFF2-40B4-BE49-F238E27FC236}">
                <a16:creationId xmlns:a16="http://schemas.microsoft.com/office/drawing/2014/main" id="{7050C34A-08F4-8419-7A89-40C5E3D851BB}"/>
              </a:ext>
            </a:extLst>
          </p:cNvPr>
          <p:cNvPicPr>
            <a:picLocks noChangeAspect="1"/>
          </p:cNvPicPr>
          <p:nvPr/>
        </p:nvPicPr>
        <p:blipFill>
          <a:blip r:embed="rId2"/>
          <a:stretch>
            <a:fillRect/>
          </a:stretch>
        </p:blipFill>
        <p:spPr>
          <a:xfrm>
            <a:off x="8672162" y="1430657"/>
            <a:ext cx="3519838" cy="1026914"/>
          </a:xfrm>
          <a:prstGeom prst="rect">
            <a:avLst/>
          </a:prstGeom>
        </p:spPr>
      </p:pic>
      <p:pic>
        <p:nvPicPr>
          <p:cNvPr id="9" name="Picture 8">
            <a:extLst>
              <a:ext uri="{FF2B5EF4-FFF2-40B4-BE49-F238E27FC236}">
                <a16:creationId xmlns:a16="http://schemas.microsoft.com/office/drawing/2014/main" id="{F40D4E82-2407-198F-EF5D-0C99651991B6}"/>
              </a:ext>
            </a:extLst>
          </p:cNvPr>
          <p:cNvPicPr>
            <a:picLocks noChangeAspect="1"/>
          </p:cNvPicPr>
          <p:nvPr/>
        </p:nvPicPr>
        <p:blipFill>
          <a:blip r:embed="rId3"/>
          <a:stretch>
            <a:fillRect/>
          </a:stretch>
        </p:blipFill>
        <p:spPr>
          <a:xfrm>
            <a:off x="4635500" y="1430657"/>
            <a:ext cx="4075944" cy="3838752"/>
          </a:xfrm>
          <a:prstGeom prst="rect">
            <a:avLst/>
          </a:prstGeom>
        </p:spPr>
      </p:pic>
    </p:spTree>
    <p:extLst>
      <p:ext uri="{BB962C8B-B14F-4D97-AF65-F5344CB8AC3E}">
        <p14:creationId xmlns:p14="http://schemas.microsoft.com/office/powerpoint/2010/main" val="3565073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Implementing Function</a:t>
            </a:r>
          </a:p>
        </p:txBody>
      </p:sp>
      <p:sp>
        <p:nvSpPr>
          <p:cNvPr id="2" name="TextBox 1">
            <a:extLst>
              <a:ext uri="{FF2B5EF4-FFF2-40B4-BE49-F238E27FC236}">
                <a16:creationId xmlns:a16="http://schemas.microsoft.com/office/drawing/2014/main" id="{2E934B50-8642-EDF9-1237-DF42240577FD}"/>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HOW</a:t>
            </a:r>
          </a:p>
        </p:txBody>
      </p:sp>
      <p:sp>
        <p:nvSpPr>
          <p:cNvPr id="3" name="TextBox 2">
            <a:extLst>
              <a:ext uri="{FF2B5EF4-FFF2-40B4-BE49-F238E27FC236}">
                <a16:creationId xmlns:a16="http://schemas.microsoft.com/office/drawing/2014/main" id="{8C020A99-F235-B6F2-98C6-25DCC4A3BFEA}"/>
              </a:ext>
            </a:extLst>
          </p:cNvPr>
          <p:cNvSpPr txBox="1"/>
          <p:nvPr/>
        </p:nvSpPr>
        <p:spPr>
          <a:xfrm>
            <a:off x="371475" y="2314575"/>
            <a:ext cx="3070465" cy="2031325"/>
          </a:xfrm>
          <a:prstGeom prst="rect">
            <a:avLst/>
          </a:prstGeom>
          <a:noFill/>
        </p:spPr>
        <p:txBody>
          <a:bodyPr wrap="square" rtlCol="0">
            <a:spAutoFit/>
          </a:bodyPr>
          <a:lstStyle/>
          <a:p>
            <a:r>
              <a:rPr lang="en-US" dirty="0">
                <a:latin typeface="Rockwell Extra Bold" panose="02060903040505020403" pitchFamily="18" charset="0"/>
              </a:rPr>
              <a:t>It would be better to have a function that can handle the sum process too. </a:t>
            </a:r>
          </a:p>
          <a:p>
            <a:r>
              <a:rPr lang="en-US" dirty="0">
                <a:latin typeface="Rockwell Extra Bold" panose="02060903040505020403" pitchFamily="18" charset="0"/>
              </a:rPr>
              <a:t>(Not necessary but can help with readability)</a:t>
            </a:r>
          </a:p>
        </p:txBody>
      </p:sp>
      <p:pic>
        <p:nvPicPr>
          <p:cNvPr id="5" name="Picture 4">
            <a:extLst>
              <a:ext uri="{FF2B5EF4-FFF2-40B4-BE49-F238E27FC236}">
                <a16:creationId xmlns:a16="http://schemas.microsoft.com/office/drawing/2014/main" id="{7050C34A-08F4-8419-7A89-40C5E3D851BB}"/>
              </a:ext>
            </a:extLst>
          </p:cNvPr>
          <p:cNvPicPr>
            <a:picLocks noChangeAspect="1"/>
          </p:cNvPicPr>
          <p:nvPr/>
        </p:nvPicPr>
        <p:blipFill>
          <a:blip r:embed="rId2"/>
          <a:stretch>
            <a:fillRect/>
          </a:stretch>
        </p:blipFill>
        <p:spPr>
          <a:xfrm>
            <a:off x="8672162" y="1430657"/>
            <a:ext cx="3519838" cy="1026914"/>
          </a:xfrm>
          <a:prstGeom prst="rect">
            <a:avLst/>
          </a:prstGeom>
        </p:spPr>
      </p:pic>
      <p:pic>
        <p:nvPicPr>
          <p:cNvPr id="9" name="Picture 8">
            <a:extLst>
              <a:ext uri="{FF2B5EF4-FFF2-40B4-BE49-F238E27FC236}">
                <a16:creationId xmlns:a16="http://schemas.microsoft.com/office/drawing/2014/main" id="{F40D4E82-2407-198F-EF5D-0C99651991B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35500" y="1430657"/>
            <a:ext cx="4075944" cy="3562169"/>
          </a:xfrm>
          <a:prstGeom prst="rect">
            <a:avLst/>
          </a:prstGeom>
        </p:spPr>
      </p:pic>
      <p:pic>
        <p:nvPicPr>
          <p:cNvPr id="6" name="Picture 5">
            <a:extLst>
              <a:ext uri="{FF2B5EF4-FFF2-40B4-BE49-F238E27FC236}">
                <a16:creationId xmlns:a16="http://schemas.microsoft.com/office/drawing/2014/main" id="{B9C3E193-702A-D284-1374-3566BFE35CAE}"/>
              </a:ext>
            </a:extLst>
          </p:cNvPr>
          <p:cNvPicPr>
            <a:picLocks noChangeAspect="1"/>
          </p:cNvPicPr>
          <p:nvPr/>
        </p:nvPicPr>
        <p:blipFill>
          <a:blip r:embed="rId4"/>
          <a:stretch>
            <a:fillRect/>
          </a:stretch>
        </p:blipFill>
        <p:spPr>
          <a:xfrm>
            <a:off x="8711444" y="2457571"/>
            <a:ext cx="3267531" cy="1133633"/>
          </a:xfrm>
          <a:prstGeom prst="rect">
            <a:avLst/>
          </a:prstGeom>
        </p:spPr>
      </p:pic>
    </p:spTree>
    <p:extLst>
      <p:ext uri="{BB962C8B-B14F-4D97-AF65-F5344CB8AC3E}">
        <p14:creationId xmlns:p14="http://schemas.microsoft.com/office/powerpoint/2010/main" val="2855948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Implementing Function</a:t>
            </a:r>
          </a:p>
        </p:txBody>
      </p:sp>
      <p:sp>
        <p:nvSpPr>
          <p:cNvPr id="2" name="TextBox 1">
            <a:extLst>
              <a:ext uri="{FF2B5EF4-FFF2-40B4-BE49-F238E27FC236}">
                <a16:creationId xmlns:a16="http://schemas.microsoft.com/office/drawing/2014/main" id="{2E934B50-8642-EDF9-1237-DF42240577FD}"/>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HOW</a:t>
            </a:r>
          </a:p>
        </p:txBody>
      </p:sp>
      <p:sp>
        <p:nvSpPr>
          <p:cNvPr id="3" name="TextBox 2">
            <a:extLst>
              <a:ext uri="{FF2B5EF4-FFF2-40B4-BE49-F238E27FC236}">
                <a16:creationId xmlns:a16="http://schemas.microsoft.com/office/drawing/2014/main" id="{8C020A99-F235-B6F2-98C6-25DCC4A3BFEA}"/>
              </a:ext>
            </a:extLst>
          </p:cNvPr>
          <p:cNvSpPr txBox="1"/>
          <p:nvPr/>
        </p:nvSpPr>
        <p:spPr>
          <a:xfrm>
            <a:off x="371475" y="2314575"/>
            <a:ext cx="3070465" cy="3139321"/>
          </a:xfrm>
          <a:prstGeom prst="rect">
            <a:avLst/>
          </a:prstGeom>
          <a:noFill/>
        </p:spPr>
        <p:txBody>
          <a:bodyPr wrap="square" rtlCol="0">
            <a:spAutoFit/>
          </a:bodyPr>
          <a:lstStyle/>
          <a:p>
            <a:r>
              <a:rPr lang="en-US" dirty="0">
                <a:latin typeface="Rockwell Extra Bold" panose="02060903040505020403" pitchFamily="18" charset="0"/>
              </a:rPr>
              <a:t>Z &gt; max doesn’t have to turn into a function, you could but it’s </a:t>
            </a:r>
            <a:r>
              <a:rPr lang="en-US" dirty="0" err="1">
                <a:latin typeface="Rockwell Extra Bold" panose="02060903040505020403" pitchFamily="18" charset="0"/>
              </a:rPr>
              <a:t>gonna</a:t>
            </a:r>
            <a:r>
              <a:rPr lang="en-US" dirty="0">
                <a:latin typeface="Rockwell Extra Bold" panose="02060903040505020403" pitchFamily="18" charset="0"/>
              </a:rPr>
              <a:t> be redundant.</a:t>
            </a:r>
          </a:p>
          <a:p>
            <a:r>
              <a:rPr lang="en-US" dirty="0">
                <a:latin typeface="Rockwell Extra Bold" panose="02060903040505020403" pitchFamily="18" charset="0"/>
              </a:rPr>
              <a:t>Sum is important because you might want to add more logic, but here there is no additional logic to add.</a:t>
            </a:r>
          </a:p>
        </p:txBody>
      </p:sp>
      <p:pic>
        <p:nvPicPr>
          <p:cNvPr id="5" name="Picture 4">
            <a:extLst>
              <a:ext uri="{FF2B5EF4-FFF2-40B4-BE49-F238E27FC236}">
                <a16:creationId xmlns:a16="http://schemas.microsoft.com/office/drawing/2014/main" id="{7050C34A-08F4-8419-7A89-40C5E3D851BB}"/>
              </a:ext>
            </a:extLst>
          </p:cNvPr>
          <p:cNvPicPr>
            <a:picLocks noChangeAspect="1"/>
          </p:cNvPicPr>
          <p:nvPr/>
        </p:nvPicPr>
        <p:blipFill>
          <a:blip r:embed="rId2"/>
          <a:stretch>
            <a:fillRect/>
          </a:stretch>
        </p:blipFill>
        <p:spPr>
          <a:xfrm>
            <a:off x="8672162" y="1430657"/>
            <a:ext cx="3519838" cy="1026914"/>
          </a:xfrm>
          <a:prstGeom prst="rect">
            <a:avLst/>
          </a:prstGeom>
        </p:spPr>
      </p:pic>
      <p:pic>
        <p:nvPicPr>
          <p:cNvPr id="9" name="Picture 8">
            <a:extLst>
              <a:ext uri="{FF2B5EF4-FFF2-40B4-BE49-F238E27FC236}">
                <a16:creationId xmlns:a16="http://schemas.microsoft.com/office/drawing/2014/main" id="{F40D4E82-2407-198F-EF5D-0C99651991B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35500" y="1430657"/>
            <a:ext cx="4075944" cy="3562169"/>
          </a:xfrm>
          <a:prstGeom prst="rect">
            <a:avLst/>
          </a:prstGeom>
        </p:spPr>
      </p:pic>
      <p:pic>
        <p:nvPicPr>
          <p:cNvPr id="6" name="Picture 5">
            <a:extLst>
              <a:ext uri="{FF2B5EF4-FFF2-40B4-BE49-F238E27FC236}">
                <a16:creationId xmlns:a16="http://schemas.microsoft.com/office/drawing/2014/main" id="{B9C3E193-702A-D284-1374-3566BFE35CAE}"/>
              </a:ext>
            </a:extLst>
          </p:cNvPr>
          <p:cNvPicPr>
            <a:picLocks noChangeAspect="1"/>
          </p:cNvPicPr>
          <p:nvPr/>
        </p:nvPicPr>
        <p:blipFill>
          <a:blip r:embed="rId4"/>
          <a:stretch>
            <a:fillRect/>
          </a:stretch>
        </p:blipFill>
        <p:spPr>
          <a:xfrm>
            <a:off x="8711444" y="2457571"/>
            <a:ext cx="3267531" cy="1133633"/>
          </a:xfrm>
          <a:prstGeom prst="rect">
            <a:avLst/>
          </a:prstGeom>
        </p:spPr>
      </p:pic>
    </p:spTree>
    <p:extLst>
      <p:ext uri="{BB962C8B-B14F-4D97-AF65-F5344CB8AC3E}">
        <p14:creationId xmlns:p14="http://schemas.microsoft.com/office/powerpoint/2010/main" val="3737121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Implementing Function</a:t>
            </a:r>
          </a:p>
        </p:txBody>
      </p:sp>
      <p:sp>
        <p:nvSpPr>
          <p:cNvPr id="2" name="TextBox 1">
            <a:extLst>
              <a:ext uri="{FF2B5EF4-FFF2-40B4-BE49-F238E27FC236}">
                <a16:creationId xmlns:a16="http://schemas.microsoft.com/office/drawing/2014/main" id="{2E934B50-8642-EDF9-1237-DF42240577FD}"/>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HOW</a:t>
            </a:r>
          </a:p>
        </p:txBody>
      </p:sp>
      <p:sp>
        <p:nvSpPr>
          <p:cNvPr id="3" name="TextBox 2">
            <a:extLst>
              <a:ext uri="{FF2B5EF4-FFF2-40B4-BE49-F238E27FC236}">
                <a16:creationId xmlns:a16="http://schemas.microsoft.com/office/drawing/2014/main" id="{8C020A99-F235-B6F2-98C6-25DCC4A3BFEA}"/>
              </a:ext>
            </a:extLst>
          </p:cNvPr>
          <p:cNvSpPr txBox="1"/>
          <p:nvPr/>
        </p:nvSpPr>
        <p:spPr>
          <a:xfrm>
            <a:off x="371475" y="2314575"/>
            <a:ext cx="3070465" cy="1477328"/>
          </a:xfrm>
          <a:prstGeom prst="rect">
            <a:avLst/>
          </a:prstGeom>
          <a:noFill/>
        </p:spPr>
        <p:txBody>
          <a:bodyPr wrap="square" rtlCol="0">
            <a:spAutoFit/>
          </a:bodyPr>
          <a:lstStyle/>
          <a:p>
            <a:r>
              <a:rPr lang="en-US" dirty="0">
                <a:latin typeface="Rockwell Extra Bold" panose="02060903040505020403" pitchFamily="18" charset="0"/>
              </a:rPr>
              <a:t>We could turn the pew </a:t>
            </a:r>
            <a:r>
              <a:rPr lang="en-US" dirty="0" err="1">
                <a:latin typeface="Rockwell Extra Bold" panose="02060903040505020403" pitchFamily="18" charset="0"/>
              </a:rPr>
              <a:t>pew</a:t>
            </a:r>
            <a:r>
              <a:rPr lang="en-US" dirty="0">
                <a:latin typeface="Rockwell Extra Bold" panose="02060903040505020403" pitchFamily="18" charset="0"/>
              </a:rPr>
              <a:t> you are dead into a </a:t>
            </a:r>
            <a:r>
              <a:rPr lang="en-US" dirty="0" err="1">
                <a:latin typeface="Rockwell Extra Bold" panose="02060903040505020403" pitchFamily="18" charset="0"/>
              </a:rPr>
              <a:t>FireGun</a:t>
            </a:r>
            <a:r>
              <a:rPr lang="en-US" dirty="0">
                <a:latin typeface="Rockwell Extra Bold" panose="02060903040505020403" pitchFamily="18" charset="0"/>
              </a:rPr>
              <a:t> method too like before.</a:t>
            </a:r>
          </a:p>
        </p:txBody>
      </p:sp>
      <p:pic>
        <p:nvPicPr>
          <p:cNvPr id="5" name="Picture 4">
            <a:extLst>
              <a:ext uri="{FF2B5EF4-FFF2-40B4-BE49-F238E27FC236}">
                <a16:creationId xmlns:a16="http://schemas.microsoft.com/office/drawing/2014/main" id="{7050C34A-08F4-8419-7A89-40C5E3D851BB}"/>
              </a:ext>
            </a:extLst>
          </p:cNvPr>
          <p:cNvPicPr>
            <a:picLocks noChangeAspect="1"/>
          </p:cNvPicPr>
          <p:nvPr/>
        </p:nvPicPr>
        <p:blipFill>
          <a:blip r:embed="rId2"/>
          <a:stretch>
            <a:fillRect/>
          </a:stretch>
        </p:blipFill>
        <p:spPr>
          <a:xfrm>
            <a:off x="8672162" y="1430657"/>
            <a:ext cx="3519838" cy="1026914"/>
          </a:xfrm>
          <a:prstGeom prst="rect">
            <a:avLst/>
          </a:prstGeom>
        </p:spPr>
      </p:pic>
      <p:pic>
        <p:nvPicPr>
          <p:cNvPr id="9" name="Picture 8">
            <a:extLst>
              <a:ext uri="{FF2B5EF4-FFF2-40B4-BE49-F238E27FC236}">
                <a16:creationId xmlns:a16="http://schemas.microsoft.com/office/drawing/2014/main" id="{F40D4E82-2407-198F-EF5D-0C99651991B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29716" y="1430657"/>
            <a:ext cx="4020346" cy="3562169"/>
          </a:xfrm>
          <a:prstGeom prst="rect">
            <a:avLst/>
          </a:prstGeom>
        </p:spPr>
      </p:pic>
      <p:pic>
        <p:nvPicPr>
          <p:cNvPr id="6" name="Picture 5">
            <a:extLst>
              <a:ext uri="{FF2B5EF4-FFF2-40B4-BE49-F238E27FC236}">
                <a16:creationId xmlns:a16="http://schemas.microsoft.com/office/drawing/2014/main" id="{B9C3E193-702A-D284-1374-3566BFE35CAE}"/>
              </a:ext>
            </a:extLst>
          </p:cNvPr>
          <p:cNvPicPr>
            <a:picLocks noChangeAspect="1"/>
          </p:cNvPicPr>
          <p:nvPr/>
        </p:nvPicPr>
        <p:blipFill>
          <a:blip r:embed="rId4"/>
          <a:stretch>
            <a:fillRect/>
          </a:stretch>
        </p:blipFill>
        <p:spPr>
          <a:xfrm>
            <a:off x="8711444" y="2457571"/>
            <a:ext cx="3267531" cy="1133633"/>
          </a:xfrm>
          <a:prstGeom prst="rect">
            <a:avLst/>
          </a:prstGeom>
        </p:spPr>
      </p:pic>
      <p:pic>
        <p:nvPicPr>
          <p:cNvPr id="7" name="Picture 6">
            <a:extLst>
              <a:ext uri="{FF2B5EF4-FFF2-40B4-BE49-F238E27FC236}">
                <a16:creationId xmlns:a16="http://schemas.microsoft.com/office/drawing/2014/main" id="{9585C5E2-EB09-8AD1-9D9B-322093E06AD2}"/>
              </a:ext>
            </a:extLst>
          </p:cNvPr>
          <p:cNvPicPr>
            <a:picLocks noChangeAspect="1"/>
          </p:cNvPicPr>
          <p:nvPr/>
        </p:nvPicPr>
        <p:blipFill>
          <a:blip r:embed="rId5"/>
          <a:stretch>
            <a:fillRect/>
          </a:stretch>
        </p:blipFill>
        <p:spPr>
          <a:xfrm>
            <a:off x="8711444" y="3591204"/>
            <a:ext cx="2637338" cy="998720"/>
          </a:xfrm>
          <a:prstGeom prst="rect">
            <a:avLst/>
          </a:prstGeom>
        </p:spPr>
      </p:pic>
    </p:spTree>
    <p:extLst>
      <p:ext uri="{BB962C8B-B14F-4D97-AF65-F5344CB8AC3E}">
        <p14:creationId xmlns:p14="http://schemas.microsoft.com/office/powerpoint/2010/main" val="3148659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Implementing Function</a:t>
            </a:r>
          </a:p>
        </p:txBody>
      </p:sp>
      <p:sp>
        <p:nvSpPr>
          <p:cNvPr id="2" name="TextBox 1">
            <a:extLst>
              <a:ext uri="{FF2B5EF4-FFF2-40B4-BE49-F238E27FC236}">
                <a16:creationId xmlns:a16="http://schemas.microsoft.com/office/drawing/2014/main" id="{2E934B50-8642-EDF9-1237-DF42240577FD}"/>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HOW</a:t>
            </a:r>
          </a:p>
        </p:txBody>
      </p:sp>
      <p:sp>
        <p:nvSpPr>
          <p:cNvPr id="3" name="TextBox 2">
            <a:extLst>
              <a:ext uri="{FF2B5EF4-FFF2-40B4-BE49-F238E27FC236}">
                <a16:creationId xmlns:a16="http://schemas.microsoft.com/office/drawing/2014/main" id="{8C020A99-F235-B6F2-98C6-25DCC4A3BFEA}"/>
              </a:ext>
            </a:extLst>
          </p:cNvPr>
          <p:cNvSpPr txBox="1"/>
          <p:nvPr/>
        </p:nvSpPr>
        <p:spPr>
          <a:xfrm>
            <a:off x="371475" y="2314575"/>
            <a:ext cx="3070465" cy="1200329"/>
          </a:xfrm>
          <a:prstGeom prst="rect">
            <a:avLst/>
          </a:prstGeom>
          <a:noFill/>
        </p:spPr>
        <p:txBody>
          <a:bodyPr wrap="square" rtlCol="0">
            <a:spAutoFit/>
          </a:bodyPr>
          <a:lstStyle/>
          <a:p>
            <a:r>
              <a:rPr lang="en-US" dirty="0">
                <a:latin typeface="Rockwell Extra Bold" panose="02060903040505020403" pitchFamily="18" charset="0"/>
              </a:rPr>
              <a:t>We could also turn the one below it into the automatic weapon.</a:t>
            </a:r>
          </a:p>
        </p:txBody>
      </p:sp>
      <p:pic>
        <p:nvPicPr>
          <p:cNvPr id="5" name="Picture 4">
            <a:extLst>
              <a:ext uri="{FF2B5EF4-FFF2-40B4-BE49-F238E27FC236}">
                <a16:creationId xmlns:a16="http://schemas.microsoft.com/office/drawing/2014/main" id="{7050C34A-08F4-8419-7A89-40C5E3D851BB}"/>
              </a:ext>
            </a:extLst>
          </p:cNvPr>
          <p:cNvPicPr>
            <a:picLocks noChangeAspect="1"/>
          </p:cNvPicPr>
          <p:nvPr/>
        </p:nvPicPr>
        <p:blipFill>
          <a:blip r:embed="rId2"/>
          <a:stretch>
            <a:fillRect/>
          </a:stretch>
        </p:blipFill>
        <p:spPr>
          <a:xfrm>
            <a:off x="8672162" y="1430657"/>
            <a:ext cx="3519838" cy="1026914"/>
          </a:xfrm>
          <a:prstGeom prst="rect">
            <a:avLst/>
          </a:prstGeom>
        </p:spPr>
      </p:pic>
      <p:pic>
        <p:nvPicPr>
          <p:cNvPr id="9" name="Picture 8">
            <a:extLst>
              <a:ext uri="{FF2B5EF4-FFF2-40B4-BE49-F238E27FC236}">
                <a16:creationId xmlns:a16="http://schemas.microsoft.com/office/drawing/2014/main" id="{F40D4E82-2407-198F-EF5D-0C99651991B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29716" y="1746197"/>
            <a:ext cx="4020346" cy="2931089"/>
          </a:xfrm>
          <a:prstGeom prst="rect">
            <a:avLst/>
          </a:prstGeom>
        </p:spPr>
      </p:pic>
      <p:pic>
        <p:nvPicPr>
          <p:cNvPr id="6" name="Picture 5">
            <a:extLst>
              <a:ext uri="{FF2B5EF4-FFF2-40B4-BE49-F238E27FC236}">
                <a16:creationId xmlns:a16="http://schemas.microsoft.com/office/drawing/2014/main" id="{B9C3E193-702A-D284-1374-3566BFE35CAE}"/>
              </a:ext>
            </a:extLst>
          </p:cNvPr>
          <p:cNvPicPr>
            <a:picLocks noChangeAspect="1"/>
          </p:cNvPicPr>
          <p:nvPr/>
        </p:nvPicPr>
        <p:blipFill>
          <a:blip r:embed="rId4"/>
          <a:stretch>
            <a:fillRect/>
          </a:stretch>
        </p:blipFill>
        <p:spPr>
          <a:xfrm>
            <a:off x="8711444" y="2457571"/>
            <a:ext cx="3267531" cy="1133633"/>
          </a:xfrm>
          <a:prstGeom prst="rect">
            <a:avLst/>
          </a:prstGeom>
        </p:spPr>
      </p:pic>
      <p:pic>
        <p:nvPicPr>
          <p:cNvPr id="7" name="Picture 6">
            <a:extLst>
              <a:ext uri="{FF2B5EF4-FFF2-40B4-BE49-F238E27FC236}">
                <a16:creationId xmlns:a16="http://schemas.microsoft.com/office/drawing/2014/main" id="{9585C5E2-EB09-8AD1-9D9B-322093E06AD2}"/>
              </a:ext>
            </a:extLst>
          </p:cNvPr>
          <p:cNvPicPr>
            <a:picLocks noChangeAspect="1"/>
          </p:cNvPicPr>
          <p:nvPr/>
        </p:nvPicPr>
        <p:blipFill>
          <a:blip r:embed="rId5"/>
          <a:stretch>
            <a:fillRect/>
          </a:stretch>
        </p:blipFill>
        <p:spPr>
          <a:xfrm>
            <a:off x="8711444" y="3591204"/>
            <a:ext cx="2637338" cy="998720"/>
          </a:xfrm>
          <a:prstGeom prst="rect">
            <a:avLst/>
          </a:prstGeom>
        </p:spPr>
      </p:pic>
      <p:pic>
        <p:nvPicPr>
          <p:cNvPr id="10" name="Picture 9">
            <a:extLst>
              <a:ext uri="{FF2B5EF4-FFF2-40B4-BE49-F238E27FC236}">
                <a16:creationId xmlns:a16="http://schemas.microsoft.com/office/drawing/2014/main" id="{9697C6A3-24E9-4A3B-E3A1-550F7AE962E0}"/>
              </a:ext>
            </a:extLst>
          </p:cNvPr>
          <p:cNvPicPr>
            <a:picLocks noChangeAspect="1"/>
          </p:cNvPicPr>
          <p:nvPr/>
        </p:nvPicPr>
        <p:blipFill>
          <a:blip r:embed="rId6"/>
          <a:stretch>
            <a:fillRect/>
          </a:stretch>
        </p:blipFill>
        <p:spPr>
          <a:xfrm>
            <a:off x="8750062" y="4538205"/>
            <a:ext cx="3353738" cy="1588254"/>
          </a:xfrm>
          <a:prstGeom prst="rect">
            <a:avLst/>
          </a:prstGeom>
        </p:spPr>
      </p:pic>
    </p:spTree>
    <p:extLst>
      <p:ext uri="{BB962C8B-B14F-4D97-AF65-F5344CB8AC3E}">
        <p14:creationId xmlns:p14="http://schemas.microsoft.com/office/powerpoint/2010/main" val="2276256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Function</a:t>
            </a:r>
          </a:p>
        </p:txBody>
      </p:sp>
      <p:sp>
        <p:nvSpPr>
          <p:cNvPr id="4" name="TextBox 3">
            <a:extLst>
              <a:ext uri="{FF2B5EF4-FFF2-40B4-BE49-F238E27FC236}">
                <a16:creationId xmlns:a16="http://schemas.microsoft.com/office/drawing/2014/main" id="{6E4A4970-3220-719E-731B-0C202AF5AD99}"/>
              </a:ext>
            </a:extLst>
          </p:cNvPr>
          <p:cNvSpPr txBox="1"/>
          <p:nvPr/>
        </p:nvSpPr>
        <p:spPr>
          <a:xfrm>
            <a:off x="-235528" y="1723087"/>
            <a:ext cx="12192000" cy="3046988"/>
          </a:xfrm>
          <a:prstGeom prst="rect">
            <a:avLst/>
          </a:prstGeom>
          <a:noFill/>
        </p:spPr>
        <p:txBody>
          <a:bodyPr wrap="square" rtlCol="0">
            <a:spAutoFit/>
          </a:bodyPr>
          <a:lstStyle/>
          <a:p>
            <a:pPr algn="ctr"/>
            <a:r>
              <a:rPr lang="en-US" sz="9600" dirty="0">
                <a:latin typeface="Rockwell Extra Bold" panose="02060903040505020403" pitchFamily="18" charset="0"/>
              </a:rPr>
              <a:t>Function</a:t>
            </a:r>
          </a:p>
          <a:p>
            <a:pPr algn="ctr"/>
            <a:r>
              <a:rPr lang="en-US" sz="9600" dirty="0">
                <a:latin typeface="Rockwell Extra Bold" panose="02060903040505020403" pitchFamily="18" charset="0"/>
              </a:rPr>
              <a:t>Purity</a:t>
            </a:r>
          </a:p>
        </p:txBody>
      </p:sp>
    </p:spTree>
    <p:extLst>
      <p:ext uri="{BB962C8B-B14F-4D97-AF65-F5344CB8AC3E}">
        <p14:creationId xmlns:p14="http://schemas.microsoft.com/office/powerpoint/2010/main" val="439214963"/>
      </p:ext>
    </p:extLst>
  </p:cSld>
  <p:clrMapOvr>
    <a:masterClrMapping/>
  </p:clrMapOvr>
  <p:transition spd="slow">
    <p:push dir="d"/>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Function</a:t>
            </a:r>
          </a:p>
        </p:txBody>
      </p:sp>
      <p:sp>
        <p:nvSpPr>
          <p:cNvPr id="2" name="TextBox 1">
            <a:extLst>
              <a:ext uri="{FF2B5EF4-FFF2-40B4-BE49-F238E27FC236}">
                <a16:creationId xmlns:a16="http://schemas.microsoft.com/office/drawing/2014/main" id="{33462F7C-E08C-5E3C-3D5E-D04A6E01B89C}"/>
              </a:ext>
            </a:extLst>
          </p:cNvPr>
          <p:cNvSpPr txBox="1"/>
          <p:nvPr/>
        </p:nvSpPr>
        <p:spPr>
          <a:xfrm>
            <a:off x="349639" y="1168400"/>
            <a:ext cx="11187921" cy="4524315"/>
          </a:xfrm>
          <a:prstGeom prst="rect">
            <a:avLst/>
          </a:prstGeom>
          <a:noFill/>
        </p:spPr>
        <p:txBody>
          <a:bodyPr wrap="square" rtlCol="0">
            <a:spAutoFit/>
          </a:bodyPr>
          <a:lstStyle/>
          <a:p>
            <a:r>
              <a:rPr lang="en-US" sz="9600" dirty="0">
                <a:latin typeface="Rockwell Extra Bold" panose="02060903040505020403" pitchFamily="18" charset="0"/>
              </a:rPr>
              <a:t>Functions can either be PURE</a:t>
            </a:r>
          </a:p>
          <a:p>
            <a:r>
              <a:rPr lang="en-US" sz="9600" dirty="0">
                <a:latin typeface="Rockwell Extra Bold" panose="02060903040505020403" pitchFamily="18" charset="0"/>
              </a:rPr>
              <a:t>Or IMPURE</a:t>
            </a:r>
          </a:p>
        </p:txBody>
      </p:sp>
    </p:spTree>
    <p:extLst>
      <p:ext uri="{BB962C8B-B14F-4D97-AF65-F5344CB8AC3E}">
        <p14:creationId xmlns:p14="http://schemas.microsoft.com/office/powerpoint/2010/main" val="2220152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Function</a:t>
            </a:r>
          </a:p>
        </p:txBody>
      </p:sp>
      <p:sp>
        <p:nvSpPr>
          <p:cNvPr id="3" name="TextBox 2">
            <a:extLst>
              <a:ext uri="{FF2B5EF4-FFF2-40B4-BE49-F238E27FC236}">
                <a16:creationId xmlns:a16="http://schemas.microsoft.com/office/drawing/2014/main" id="{6D532824-D29A-14C4-E33A-58E3FAEA720B}"/>
              </a:ext>
            </a:extLst>
          </p:cNvPr>
          <p:cNvSpPr txBox="1"/>
          <p:nvPr/>
        </p:nvSpPr>
        <p:spPr>
          <a:xfrm>
            <a:off x="0" y="1349290"/>
            <a:ext cx="11887200" cy="4708981"/>
          </a:xfrm>
          <a:prstGeom prst="rect">
            <a:avLst/>
          </a:prstGeom>
          <a:noFill/>
        </p:spPr>
        <p:txBody>
          <a:bodyPr wrap="square" rtlCol="0" anchor="ctr">
            <a:spAutoFit/>
          </a:bodyPr>
          <a:lstStyle/>
          <a:p>
            <a:pPr algn="ctr"/>
            <a:r>
              <a:rPr lang="en-US" sz="15000" dirty="0">
                <a:effectLst>
                  <a:outerShdw blurRad="63500" sx="102000" sy="102000" algn="ctr" rotWithShape="0">
                    <a:prstClr val="black">
                      <a:alpha val="40000"/>
                    </a:prstClr>
                  </a:outerShdw>
                </a:effectLst>
                <a:latin typeface="Rockwell Extra Bold" panose="02060903040505020403" pitchFamily="18" charset="0"/>
              </a:rPr>
              <a:t>Pure Function</a:t>
            </a:r>
          </a:p>
        </p:txBody>
      </p:sp>
    </p:spTree>
    <p:extLst>
      <p:ext uri="{BB962C8B-B14F-4D97-AF65-F5344CB8AC3E}">
        <p14:creationId xmlns:p14="http://schemas.microsoft.com/office/powerpoint/2010/main" val="2103329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Pure Function</a:t>
            </a:r>
          </a:p>
        </p:txBody>
      </p:sp>
      <p:sp>
        <p:nvSpPr>
          <p:cNvPr id="2" name="TextBox 1">
            <a:extLst>
              <a:ext uri="{FF2B5EF4-FFF2-40B4-BE49-F238E27FC236}">
                <a16:creationId xmlns:a16="http://schemas.microsoft.com/office/drawing/2014/main" id="{33462F7C-E08C-5E3C-3D5E-D04A6E01B89C}"/>
              </a:ext>
            </a:extLst>
          </p:cNvPr>
          <p:cNvSpPr txBox="1"/>
          <p:nvPr/>
        </p:nvSpPr>
        <p:spPr>
          <a:xfrm>
            <a:off x="349639" y="1168400"/>
            <a:ext cx="11187921" cy="3970318"/>
          </a:xfrm>
          <a:prstGeom prst="rect">
            <a:avLst/>
          </a:prstGeom>
          <a:noFill/>
        </p:spPr>
        <p:txBody>
          <a:bodyPr wrap="square" rtlCol="0">
            <a:spAutoFit/>
          </a:bodyPr>
          <a:lstStyle/>
          <a:p>
            <a:r>
              <a:rPr lang="en-US" sz="3600" dirty="0">
                <a:latin typeface="Rockwell Extra Bold" panose="02060903040505020403" pitchFamily="18" charset="0"/>
              </a:rPr>
              <a:t>A pure function is a function that is consistent.</a:t>
            </a:r>
          </a:p>
          <a:p>
            <a:r>
              <a:rPr lang="en-US" sz="3600" dirty="0">
                <a:latin typeface="Rockwell Extra Bold" panose="02060903040505020403" pitchFamily="18" charset="0"/>
              </a:rPr>
              <a:t>A function that ONLY relies on it’s inputs and produces consistent outputs.</a:t>
            </a:r>
          </a:p>
          <a:p>
            <a:r>
              <a:rPr lang="en-US" sz="3600" dirty="0">
                <a:latin typeface="Rockwell Extra Bold" panose="02060903040505020403" pitchFamily="18" charset="0"/>
              </a:rPr>
              <a:t>Will produce the same output if given the same input.</a:t>
            </a:r>
          </a:p>
          <a:p>
            <a:r>
              <a:rPr lang="en-US" sz="3600" dirty="0">
                <a:latin typeface="Rockwell Extra Bold" panose="02060903040505020403" pitchFamily="18" charset="0"/>
              </a:rPr>
              <a:t>Completely deterministic.</a:t>
            </a:r>
          </a:p>
        </p:txBody>
      </p:sp>
    </p:spTree>
    <p:extLst>
      <p:ext uri="{BB962C8B-B14F-4D97-AF65-F5344CB8AC3E}">
        <p14:creationId xmlns:p14="http://schemas.microsoft.com/office/powerpoint/2010/main" val="2095510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Pure Function</a:t>
            </a:r>
          </a:p>
        </p:txBody>
      </p:sp>
      <p:sp>
        <p:nvSpPr>
          <p:cNvPr id="3" name="Rectangle 2">
            <a:extLst>
              <a:ext uri="{FF2B5EF4-FFF2-40B4-BE49-F238E27FC236}">
                <a16:creationId xmlns:a16="http://schemas.microsoft.com/office/drawing/2014/main" id="{75936DC9-41D8-7E6A-71C3-62136756F52A}"/>
              </a:ext>
            </a:extLst>
          </p:cNvPr>
          <p:cNvSpPr/>
          <p:nvPr/>
        </p:nvSpPr>
        <p:spPr>
          <a:xfrm>
            <a:off x="4080294" y="2070340"/>
            <a:ext cx="3114136" cy="2976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Function</a:t>
            </a:r>
          </a:p>
        </p:txBody>
      </p:sp>
      <p:sp>
        <p:nvSpPr>
          <p:cNvPr id="4" name="Rectangle 3">
            <a:extLst>
              <a:ext uri="{FF2B5EF4-FFF2-40B4-BE49-F238E27FC236}">
                <a16:creationId xmlns:a16="http://schemas.microsoft.com/office/drawing/2014/main" id="{CC1E9C96-AF1A-50B7-00E9-CF15D41B1460}"/>
              </a:ext>
            </a:extLst>
          </p:cNvPr>
          <p:cNvSpPr/>
          <p:nvPr/>
        </p:nvSpPr>
        <p:spPr>
          <a:xfrm>
            <a:off x="2090467" y="3226280"/>
            <a:ext cx="713118" cy="6642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5" name="Rectangle 4">
            <a:extLst>
              <a:ext uri="{FF2B5EF4-FFF2-40B4-BE49-F238E27FC236}">
                <a16:creationId xmlns:a16="http://schemas.microsoft.com/office/drawing/2014/main" id="{C3744B9B-0FB0-FC86-A012-9F1A4B2B5917}"/>
              </a:ext>
            </a:extLst>
          </p:cNvPr>
          <p:cNvSpPr/>
          <p:nvPr/>
        </p:nvSpPr>
        <p:spPr>
          <a:xfrm>
            <a:off x="8471139" y="3246581"/>
            <a:ext cx="897148" cy="6642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cxnSp>
        <p:nvCxnSpPr>
          <p:cNvPr id="7" name="Straight Arrow Connector 6">
            <a:extLst>
              <a:ext uri="{FF2B5EF4-FFF2-40B4-BE49-F238E27FC236}">
                <a16:creationId xmlns:a16="http://schemas.microsoft.com/office/drawing/2014/main" id="{A0D31141-4051-8A26-2D72-22D900DCEEF7}"/>
              </a:ext>
            </a:extLst>
          </p:cNvPr>
          <p:cNvCxnSpPr>
            <a:endCxn id="3" idx="1"/>
          </p:cNvCxnSpPr>
          <p:nvPr/>
        </p:nvCxnSpPr>
        <p:spPr>
          <a:xfrm flipV="1">
            <a:off x="2823713" y="3558397"/>
            <a:ext cx="1256581" cy="4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4A0F4E4-E34E-6129-6AD2-2848BDE0529D}"/>
              </a:ext>
            </a:extLst>
          </p:cNvPr>
          <p:cNvCxnSpPr>
            <a:stCxn id="3" idx="3"/>
            <a:endCxn id="5" idx="1"/>
          </p:cNvCxnSpPr>
          <p:nvPr/>
        </p:nvCxnSpPr>
        <p:spPr>
          <a:xfrm>
            <a:off x="7194430" y="3558397"/>
            <a:ext cx="1276709" cy="20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3085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8BF5151E-EF19-CCC4-2E48-A16B3B6FA2AF}"/>
              </a:ext>
            </a:extLst>
          </p:cNvPr>
          <p:cNvSpPr txBox="1"/>
          <p:nvPr/>
        </p:nvSpPr>
        <p:spPr>
          <a:xfrm>
            <a:off x="0" y="0"/>
            <a:ext cx="4046069" cy="861774"/>
          </a:xfrm>
          <a:prstGeom prst="rect">
            <a:avLst/>
          </a:prstGeom>
          <a:noFill/>
        </p:spPr>
        <p:txBody>
          <a:bodyPr wrap="square" rtlCol="0" anchor="ctr">
            <a:spAutoFit/>
          </a:bodyPr>
          <a:lstStyle/>
          <a:p>
            <a:r>
              <a:rPr lang="en-US" sz="5000" dirty="0">
                <a:latin typeface="Rockwell Extra Bold" panose="02060903040505020403" pitchFamily="18" charset="0"/>
              </a:rPr>
              <a:t>Research</a:t>
            </a:r>
          </a:p>
        </p:txBody>
      </p:sp>
      <p:pic>
        <p:nvPicPr>
          <p:cNvPr id="2" name="Picture 4" descr="Samsung Laptop PNG – Free Download">
            <a:extLst>
              <a:ext uri="{FF2B5EF4-FFF2-40B4-BE49-F238E27FC236}">
                <a16:creationId xmlns:a16="http://schemas.microsoft.com/office/drawing/2014/main" id="{F9E5B7EE-28A5-6E1A-9173-C69BC50FC4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9477205">
            <a:off x="-4693378" y="4323073"/>
            <a:ext cx="4608606" cy="325845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Samsung Laptop PNG – Free Download">
            <a:extLst>
              <a:ext uri="{FF2B5EF4-FFF2-40B4-BE49-F238E27FC236}">
                <a16:creationId xmlns:a16="http://schemas.microsoft.com/office/drawing/2014/main" id="{9BE66450-3AD8-F29A-327D-32F7951D3D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8613404">
            <a:off x="11235893" y="-2997294"/>
            <a:ext cx="4608606" cy="325845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Laptop PNG Images, Notebook Computer Clipart Pictures - Free Transparent  PNG Logos">
            <a:extLst>
              <a:ext uri="{FF2B5EF4-FFF2-40B4-BE49-F238E27FC236}">
                <a16:creationId xmlns:a16="http://schemas.microsoft.com/office/drawing/2014/main" id="{209C1438-ED5B-9F92-F8F1-D2F1EEA135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8812995">
            <a:off x="-3984418" y="-1598789"/>
            <a:ext cx="3406510" cy="258813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Laptop PNG Images, Notebook Computer Clipart Pictures - Free Transparent  PNG Logos">
            <a:extLst>
              <a:ext uri="{FF2B5EF4-FFF2-40B4-BE49-F238E27FC236}">
                <a16:creationId xmlns:a16="http://schemas.microsoft.com/office/drawing/2014/main" id="{2D5FA140-89F7-0B30-A0E8-61E0772D6D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103941">
            <a:off x="3304375" y="-3722588"/>
            <a:ext cx="3940218" cy="29936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6FFEE50-3FDE-6E82-0FA2-A801D5624DC5}"/>
              </a:ext>
            </a:extLst>
          </p:cNvPr>
          <p:cNvSpPr txBox="1"/>
          <p:nvPr/>
        </p:nvSpPr>
        <p:spPr>
          <a:xfrm>
            <a:off x="290286" y="3105834"/>
            <a:ext cx="4154545" cy="1200329"/>
          </a:xfrm>
          <a:prstGeom prst="rect">
            <a:avLst/>
          </a:prstGeom>
          <a:noFill/>
        </p:spPr>
        <p:txBody>
          <a:bodyPr wrap="square" rtlCol="0">
            <a:spAutoFit/>
          </a:bodyPr>
          <a:lstStyle/>
          <a:p>
            <a:r>
              <a:rPr lang="en-US" sz="3600" dirty="0">
                <a:latin typeface="Rockwell Extra Bold" panose="02060903040505020403" pitchFamily="18" charset="0"/>
              </a:rPr>
              <a:t>Search for information.</a:t>
            </a:r>
          </a:p>
        </p:txBody>
      </p:sp>
      <p:pic>
        <p:nvPicPr>
          <p:cNvPr id="3074" name="Picture 2" descr="Laptop PNGs for Free Download">
            <a:extLst>
              <a:ext uri="{FF2B5EF4-FFF2-40B4-BE49-F238E27FC236}">
                <a16:creationId xmlns:a16="http://schemas.microsoft.com/office/drawing/2014/main" id="{3D583C34-A5FC-01A5-9733-BDE1058720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7772" y="1542143"/>
            <a:ext cx="7053942" cy="470262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search Project Websites - Sites@Rutgers">
            <a:extLst>
              <a:ext uri="{FF2B5EF4-FFF2-40B4-BE49-F238E27FC236}">
                <a16:creationId xmlns:a16="http://schemas.microsoft.com/office/drawing/2014/main" id="{CA436DE1-A96A-F898-BA2C-E42178797B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3486" y="1613215"/>
            <a:ext cx="5602513" cy="3524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604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Pure Function</a:t>
            </a:r>
          </a:p>
        </p:txBody>
      </p:sp>
      <p:sp>
        <p:nvSpPr>
          <p:cNvPr id="3" name="Rectangle 2">
            <a:extLst>
              <a:ext uri="{FF2B5EF4-FFF2-40B4-BE49-F238E27FC236}">
                <a16:creationId xmlns:a16="http://schemas.microsoft.com/office/drawing/2014/main" id="{75936DC9-41D8-7E6A-71C3-62136756F52A}"/>
              </a:ext>
            </a:extLst>
          </p:cNvPr>
          <p:cNvSpPr/>
          <p:nvPr/>
        </p:nvSpPr>
        <p:spPr>
          <a:xfrm>
            <a:off x="4080294" y="2070340"/>
            <a:ext cx="3114136" cy="2976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Sum</a:t>
            </a:r>
          </a:p>
        </p:txBody>
      </p:sp>
      <p:sp>
        <p:nvSpPr>
          <p:cNvPr id="4" name="Rectangle 3">
            <a:extLst>
              <a:ext uri="{FF2B5EF4-FFF2-40B4-BE49-F238E27FC236}">
                <a16:creationId xmlns:a16="http://schemas.microsoft.com/office/drawing/2014/main" id="{CC1E9C96-AF1A-50B7-00E9-CF15D41B1460}"/>
              </a:ext>
            </a:extLst>
          </p:cNvPr>
          <p:cNvSpPr/>
          <p:nvPr/>
        </p:nvSpPr>
        <p:spPr>
          <a:xfrm>
            <a:off x="2110595" y="3689577"/>
            <a:ext cx="713118" cy="6642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5" name="Rectangle 4">
            <a:extLst>
              <a:ext uri="{FF2B5EF4-FFF2-40B4-BE49-F238E27FC236}">
                <a16:creationId xmlns:a16="http://schemas.microsoft.com/office/drawing/2014/main" id="{C3744B9B-0FB0-FC86-A012-9F1A4B2B5917}"/>
              </a:ext>
            </a:extLst>
          </p:cNvPr>
          <p:cNvSpPr/>
          <p:nvPr/>
        </p:nvSpPr>
        <p:spPr>
          <a:xfrm>
            <a:off x="8471139" y="3246581"/>
            <a:ext cx="897148" cy="6642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14</a:t>
            </a:r>
          </a:p>
        </p:txBody>
      </p:sp>
      <p:cxnSp>
        <p:nvCxnSpPr>
          <p:cNvPr id="7" name="Straight Arrow Connector 6">
            <a:extLst>
              <a:ext uri="{FF2B5EF4-FFF2-40B4-BE49-F238E27FC236}">
                <a16:creationId xmlns:a16="http://schemas.microsoft.com/office/drawing/2014/main" id="{A0D31141-4051-8A26-2D72-22D900DCEEF7}"/>
              </a:ext>
            </a:extLst>
          </p:cNvPr>
          <p:cNvCxnSpPr>
            <a:cxnSpLocks/>
            <a:stCxn id="4" idx="3"/>
            <a:endCxn id="3" idx="1"/>
          </p:cNvCxnSpPr>
          <p:nvPr/>
        </p:nvCxnSpPr>
        <p:spPr>
          <a:xfrm flipV="1">
            <a:off x="2823713" y="3558397"/>
            <a:ext cx="1256581" cy="463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4A0F4E4-E34E-6129-6AD2-2848BDE0529D}"/>
              </a:ext>
            </a:extLst>
          </p:cNvPr>
          <p:cNvCxnSpPr>
            <a:stCxn id="3" idx="3"/>
            <a:endCxn id="5" idx="1"/>
          </p:cNvCxnSpPr>
          <p:nvPr/>
        </p:nvCxnSpPr>
        <p:spPr>
          <a:xfrm>
            <a:off x="7194430" y="3558397"/>
            <a:ext cx="1276709" cy="20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5062B398-9606-883F-5CB1-4BCC6B366349}"/>
              </a:ext>
            </a:extLst>
          </p:cNvPr>
          <p:cNvSpPr/>
          <p:nvPr/>
        </p:nvSpPr>
        <p:spPr>
          <a:xfrm>
            <a:off x="2090467" y="2457264"/>
            <a:ext cx="713118" cy="6642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9" name="Straight Arrow Connector 8">
            <a:extLst>
              <a:ext uri="{FF2B5EF4-FFF2-40B4-BE49-F238E27FC236}">
                <a16:creationId xmlns:a16="http://schemas.microsoft.com/office/drawing/2014/main" id="{A464E1D9-1D89-6C7A-18A4-930CC571501B}"/>
              </a:ext>
            </a:extLst>
          </p:cNvPr>
          <p:cNvCxnSpPr>
            <a:cxnSpLocks/>
            <a:stCxn id="2" idx="3"/>
            <a:endCxn id="3" idx="1"/>
          </p:cNvCxnSpPr>
          <p:nvPr/>
        </p:nvCxnSpPr>
        <p:spPr>
          <a:xfrm>
            <a:off x="2803585" y="2789381"/>
            <a:ext cx="1276709" cy="769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176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Pure Function</a:t>
            </a:r>
          </a:p>
        </p:txBody>
      </p:sp>
      <p:sp>
        <p:nvSpPr>
          <p:cNvPr id="3" name="TextBox 2">
            <a:extLst>
              <a:ext uri="{FF2B5EF4-FFF2-40B4-BE49-F238E27FC236}">
                <a16:creationId xmlns:a16="http://schemas.microsoft.com/office/drawing/2014/main" id="{5B2C8AC5-88DC-07EA-FD84-1350B9B5822A}"/>
              </a:ext>
            </a:extLst>
          </p:cNvPr>
          <p:cNvSpPr txBox="1"/>
          <p:nvPr/>
        </p:nvSpPr>
        <p:spPr>
          <a:xfrm>
            <a:off x="349639" y="1168400"/>
            <a:ext cx="11187921" cy="3416320"/>
          </a:xfrm>
          <a:prstGeom prst="rect">
            <a:avLst/>
          </a:prstGeom>
          <a:noFill/>
        </p:spPr>
        <p:txBody>
          <a:bodyPr wrap="square" rtlCol="0">
            <a:spAutoFit/>
          </a:bodyPr>
          <a:lstStyle/>
          <a:p>
            <a:r>
              <a:rPr lang="en-US" sz="3600" dirty="0">
                <a:latin typeface="Rockwell Extra Bold" panose="02060903040505020403" pitchFamily="18" charset="0"/>
              </a:rPr>
              <a:t>Pure functions makes it hard to write bad, buggy code.</a:t>
            </a:r>
          </a:p>
          <a:p>
            <a:r>
              <a:rPr lang="en-US" sz="3600" dirty="0">
                <a:latin typeface="Rockwell Extra Bold" panose="02060903040505020403" pitchFamily="18" charset="0"/>
              </a:rPr>
              <a:t>And is very easy to debug, read and understand!</a:t>
            </a:r>
          </a:p>
          <a:p>
            <a:r>
              <a:rPr lang="en-US" sz="3600" dirty="0">
                <a:latin typeface="Rockwell Extra Bold" panose="02060903040505020403" pitchFamily="18" charset="0"/>
              </a:rPr>
              <a:t>Pure functions are also very easy to test.</a:t>
            </a:r>
          </a:p>
          <a:p>
            <a:endParaRPr lang="en-US" sz="3600" dirty="0">
              <a:latin typeface="Rockwell Extra Bold" panose="02060903040505020403" pitchFamily="18" charset="0"/>
            </a:endParaRPr>
          </a:p>
        </p:txBody>
      </p:sp>
    </p:spTree>
    <p:extLst>
      <p:ext uri="{BB962C8B-B14F-4D97-AF65-F5344CB8AC3E}">
        <p14:creationId xmlns:p14="http://schemas.microsoft.com/office/powerpoint/2010/main" val="2335102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Pure Function</a:t>
            </a:r>
          </a:p>
        </p:txBody>
      </p:sp>
      <p:sp>
        <p:nvSpPr>
          <p:cNvPr id="3" name="TextBox 2">
            <a:extLst>
              <a:ext uri="{FF2B5EF4-FFF2-40B4-BE49-F238E27FC236}">
                <a16:creationId xmlns:a16="http://schemas.microsoft.com/office/drawing/2014/main" id="{5B2C8AC5-88DC-07EA-FD84-1350B9B5822A}"/>
              </a:ext>
            </a:extLst>
          </p:cNvPr>
          <p:cNvSpPr txBox="1"/>
          <p:nvPr/>
        </p:nvSpPr>
        <p:spPr>
          <a:xfrm>
            <a:off x="349639" y="1168400"/>
            <a:ext cx="11187921" cy="2308324"/>
          </a:xfrm>
          <a:prstGeom prst="rect">
            <a:avLst/>
          </a:prstGeom>
          <a:noFill/>
        </p:spPr>
        <p:txBody>
          <a:bodyPr wrap="square" rtlCol="0">
            <a:spAutoFit/>
          </a:bodyPr>
          <a:lstStyle/>
          <a:p>
            <a:r>
              <a:rPr lang="en-US" sz="3600" dirty="0">
                <a:latin typeface="Rockwell Extra Bold" panose="02060903040505020403" pitchFamily="18" charset="0"/>
              </a:rPr>
              <a:t>Examples on Pure Functions:</a:t>
            </a:r>
          </a:p>
          <a:p>
            <a:r>
              <a:rPr lang="en-US" sz="3600" dirty="0">
                <a:latin typeface="Rockwell Extra Bold" panose="02060903040505020403" pitchFamily="18" charset="0"/>
              </a:rPr>
              <a:t>Any sort of mathematical function.</a:t>
            </a:r>
          </a:p>
          <a:p>
            <a:r>
              <a:rPr lang="en-US" sz="3600" dirty="0">
                <a:latin typeface="Rockwell Extra Bold" panose="02060903040505020403" pitchFamily="18" charset="0"/>
              </a:rPr>
              <a:t>(Sum, Multiply, Divide, </a:t>
            </a:r>
            <a:r>
              <a:rPr lang="en-US" sz="3600" dirty="0" err="1">
                <a:latin typeface="Rockwell Extra Bold" panose="02060903040505020403" pitchFamily="18" charset="0"/>
              </a:rPr>
              <a:t>etc</a:t>
            </a:r>
            <a:r>
              <a:rPr lang="en-US" sz="3600" dirty="0">
                <a:latin typeface="Rockwell Extra Bold" panose="02060903040505020403" pitchFamily="18" charset="0"/>
              </a:rPr>
              <a:t>)</a:t>
            </a:r>
          </a:p>
          <a:p>
            <a:endParaRPr lang="en-US" sz="3600" dirty="0">
              <a:latin typeface="Rockwell Extra Bold" panose="02060903040505020403" pitchFamily="18" charset="0"/>
            </a:endParaRPr>
          </a:p>
        </p:txBody>
      </p:sp>
    </p:spTree>
    <p:extLst>
      <p:ext uri="{BB962C8B-B14F-4D97-AF65-F5344CB8AC3E}">
        <p14:creationId xmlns:p14="http://schemas.microsoft.com/office/powerpoint/2010/main" val="3389547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Function</a:t>
            </a:r>
          </a:p>
        </p:txBody>
      </p:sp>
      <p:sp>
        <p:nvSpPr>
          <p:cNvPr id="3" name="TextBox 2">
            <a:extLst>
              <a:ext uri="{FF2B5EF4-FFF2-40B4-BE49-F238E27FC236}">
                <a16:creationId xmlns:a16="http://schemas.microsoft.com/office/drawing/2014/main" id="{6D532824-D29A-14C4-E33A-58E3FAEA720B}"/>
              </a:ext>
            </a:extLst>
          </p:cNvPr>
          <p:cNvSpPr txBox="1"/>
          <p:nvPr/>
        </p:nvSpPr>
        <p:spPr>
          <a:xfrm>
            <a:off x="0" y="1349290"/>
            <a:ext cx="11887200" cy="4708981"/>
          </a:xfrm>
          <a:prstGeom prst="rect">
            <a:avLst/>
          </a:prstGeom>
          <a:noFill/>
        </p:spPr>
        <p:txBody>
          <a:bodyPr wrap="square" rtlCol="0" anchor="ctr">
            <a:spAutoFit/>
          </a:bodyPr>
          <a:lstStyle/>
          <a:p>
            <a:pPr algn="ctr"/>
            <a:r>
              <a:rPr lang="en-US" sz="15000" dirty="0">
                <a:effectLst>
                  <a:outerShdw blurRad="63500" sx="102000" sy="102000" algn="ctr" rotWithShape="0">
                    <a:prstClr val="black">
                      <a:alpha val="40000"/>
                    </a:prstClr>
                  </a:outerShdw>
                </a:effectLst>
                <a:latin typeface="Rockwell Extra Bold" panose="02060903040505020403" pitchFamily="18" charset="0"/>
              </a:rPr>
              <a:t>Impure Function</a:t>
            </a:r>
          </a:p>
        </p:txBody>
      </p:sp>
    </p:spTree>
    <p:extLst>
      <p:ext uri="{BB962C8B-B14F-4D97-AF65-F5344CB8AC3E}">
        <p14:creationId xmlns:p14="http://schemas.microsoft.com/office/powerpoint/2010/main" val="3257891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Impure Function</a:t>
            </a:r>
          </a:p>
        </p:txBody>
      </p:sp>
      <p:sp>
        <p:nvSpPr>
          <p:cNvPr id="2" name="TextBox 1">
            <a:extLst>
              <a:ext uri="{FF2B5EF4-FFF2-40B4-BE49-F238E27FC236}">
                <a16:creationId xmlns:a16="http://schemas.microsoft.com/office/drawing/2014/main" id="{64ADC4EC-1CDE-90BD-CB84-0D88C0BB5ABF}"/>
              </a:ext>
            </a:extLst>
          </p:cNvPr>
          <p:cNvSpPr txBox="1"/>
          <p:nvPr/>
        </p:nvSpPr>
        <p:spPr>
          <a:xfrm>
            <a:off x="349639" y="1168400"/>
            <a:ext cx="11187921" cy="1754326"/>
          </a:xfrm>
          <a:prstGeom prst="rect">
            <a:avLst/>
          </a:prstGeom>
          <a:noFill/>
        </p:spPr>
        <p:txBody>
          <a:bodyPr wrap="square" rtlCol="0">
            <a:spAutoFit/>
          </a:bodyPr>
          <a:lstStyle/>
          <a:p>
            <a:r>
              <a:rPr lang="en-US" sz="3600" dirty="0">
                <a:latin typeface="Rockwell Extra Bold" panose="02060903040505020403" pitchFamily="18" charset="0"/>
              </a:rPr>
              <a:t>Impure functions don’t have consistent outputs.</a:t>
            </a:r>
          </a:p>
          <a:p>
            <a:r>
              <a:rPr lang="en-US" sz="3600" dirty="0">
                <a:latin typeface="Rockwell Extra Bold" panose="02060903040505020403" pitchFamily="18" charset="0"/>
              </a:rPr>
              <a:t>They always contain what’s known as</a:t>
            </a:r>
          </a:p>
        </p:txBody>
      </p:sp>
      <p:sp>
        <p:nvSpPr>
          <p:cNvPr id="4" name="TextBox 3">
            <a:extLst>
              <a:ext uri="{FF2B5EF4-FFF2-40B4-BE49-F238E27FC236}">
                <a16:creationId xmlns:a16="http://schemas.microsoft.com/office/drawing/2014/main" id="{D2EB0792-1311-98BA-4DC7-C4D37FD46918}"/>
              </a:ext>
            </a:extLst>
          </p:cNvPr>
          <p:cNvSpPr txBox="1"/>
          <p:nvPr/>
        </p:nvSpPr>
        <p:spPr>
          <a:xfrm>
            <a:off x="4036057" y="3246581"/>
            <a:ext cx="3815084" cy="1631216"/>
          </a:xfrm>
          <a:prstGeom prst="rect">
            <a:avLst/>
          </a:prstGeom>
          <a:noFill/>
        </p:spPr>
        <p:txBody>
          <a:bodyPr wrap="square" rtlCol="0">
            <a:spAutoFit/>
          </a:bodyPr>
          <a:lstStyle/>
          <a:p>
            <a:pPr algn="ctr"/>
            <a:r>
              <a:rPr lang="en-US" sz="5000" dirty="0">
                <a:latin typeface="Rockwell Extra Bold" panose="02060903040505020403" pitchFamily="18" charset="0"/>
              </a:rPr>
              <a:t>Side-Effects</a:t>
            </a:r>
            <a:endParaRPr lang="en-US" sz="5000" dirty="0"/>
          </a:p>
        </p:txBody>
      </p:sp>
    </p:spTree>
    <p:extLst>
      <p:ext uri="{BB962C8B-B14F-4D97-AF65-F5344CB8AC3E}">
        <p14:creationId xmlns:p14="http://schemas.microsoft.com/office/powerpoint/2010/main" val="1523374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Impure Function</a:t>
            </a:r>
          </a:p>
        </p:txBody>
      </p:sp>
      <p:sp>
        <p:nvSpPr>
          <p:cNvPr id="4" name="TextBox 3">
            <a:extLst>
              <a:ext uri="{FF2B5EF4-FFF2-40B4-BE49-F238E27FC236}">
                <a16:creationId xmlns:a16="http://schemas.microsoft.com/office/drawing/2014/main" id="{D2EB0792-1311-98BA-4DC7-C4D37FD46918}"/>
              </a:ext>
            </a:extLst>
          </p:cNvPr>
          <p:cNvSpPr txBox="1"/>
          <p:nvPr/>
        </p:nvSpPr>
        <p:spPr>
          <a:xfrm>
            <a:off x="69010" y="1038608"/>
            <a:ext cx="4830794" cy="861774"/>
          </a:xfrm>
          <a:prstGeom prst="rect">
            <a:avLst/>
          </a:prstGeom>
          <a:noFill/>
        </p:spPr>
        <p:txBody>
          <a:bodyPr wrap="square" rtlCol="0">
            <a:spAutoFit/>
          </a:bodyPr>
          <a:lstStyle/>
          <a:p>
            <a:pPr algn="ctr"/>
            <a:r>
              <a:rPr lang="en-US" sz="5000" dirty="0">
                <a:latin typeface="Rockwell Extra Bold" panose="02060903040505020403" pitchFamily="18" charset="0"/>
              </a:rPr>
              <a:t>Side-Effects</a:t>
            </a:r>
            <a:endParaRPr lang="en-US" sz="5000" dirty="0"/>
          </a:p>
        </p:txBody>
      </p:sp>
      <p:sp>
        <p:nvSpPr>
          <p:cNvPr id="3" name="TextBox 2">
            <a:extLst>
              <a:ext uri="{FF2B5EF4-FFF2-40B4-BE49-F238E27FC236}">
                <a16:creationId xmlns:a16="http://schemas.microsoft.com/office/drawing/2014/main" id="{7D7F70CF-F7B0-52F3-6294-E9CB83BD864C}"/>
              </a:ext>
            </a:extLst>
          </p:cNvPr>
          <p:cNvSpPr txBox="1"/>
          <p:nvPr/>
        </p:nvSpPr>
        <p:spPr>
          <a:xfrm>
            <a:off x="60623" y="2631620"/>
            <a:ext cx="4830794" cy="2585323"/>
          </a:xfrm>
          <a:prstGeom prst="rect">
            <a:avLst/>
          </a:prstGeom>
          <a:noFill/>
        </p:spPr>
        <p:txBody>
          <a:bodyPr wrap="square" rtlCol="0">
            <a:spAutoFit/>
          </a:bodyPr>
          <a:lstStyle/>
          <a:p>
            <a:r>
              <a:rPr lang="en-US" dirty="0">
                <a:latin typeface="Rockwell Extra Bold" panose="02060903040505020403" pitchFamily="18" charset="0"/>
              </a:rPr>
              <a:t>Side Effects are unexpected behaviors.</a:t>
            </a:r>
          </a:p>
          <a:p>
            <a:r>
              <a:rPr lang="en-US" dirty="0">
                <a:latin typeface="Rockwell Extra Bold" panose="02060903040505020403" pitchFamily="18" charset="0"/>
              </a:rPr>
              <a:t>We expect a function to take in an input and return an output.</a:t>
            </a:r>
          </a:p>
          <a:p>
            <a:r>
              <a:rPr lang="en-US" dirty="0">
                <a:latin typeface="Rockwell Extra Bold" panose="02060903040505020403" pitchFamily="18" charset="0"/>
              </a:rPr>
              <a:t>If it does anything extra, it’s considered a side effect.</a:t>
            </a:r>
          </a:p>
          <a:p>
            <a:r>
              <a:rPr lang="en-US" dirty="0">
                <a:latin typeface="Rockwell Extra Bold" panose="02060903040505020403" pitchFamily="18" charset="0"/>
              </a:rPr>
              <a:t>Examples include:</a:t>
            </a:r>
          </a:p>
          <a:p>
            <a:r>
              <a:rPr lang="en-US" dirty="0">
                <a:latin typeface="Rockwell Extra Bold" panose="02060903040505020403" pitchFamily="18" charset="0"/>
              </a:rPr>
              <a:t>Printing to console.</a:t>
            </a:r>
          </a:p>
          <a:p>
            <a:r>
              <a:rPr lang="en-US" dirty="0">
                <a:latin typeface="Rockwell Extra Bold" panose="02060903040505020403" pitchFamily="18" charset="0"/>
              </a:rPr>
              <a:t>Reading input.</a:t>
            </a:r>
          </a:p>
        </p:txBody>
      </p:sp>
    </p:spTree>
    <p:extLst>
      <p:ext uri="{BB962C8B-B14F-4D97-AF65-F5344CB8AC3E}">
        <p14:creationId xmlns:p14="http://schemas.microsoft.com/office/powerpoint/2010/main" val="3798376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Impure Function</a:t>
            </a:r>
          </a:p>
        </p:txBody>
      </p:sp>
      <p:sp>
        <p:nvSpPr>
          <p:cNvPr id="4" name="TextBox 3">
            <a:extLst>
              <a:ext uri="{FF2B5EF4-FFF2-40B4-BE49-F238E27FC236}">
                <a16:creationId xmlns:a16="http://schemas.microsoft.com/office/drawing/2014/main" id="{D2EB0792-1311-98BA-4DC7-C4D37FD46918}"/>
              </a:ext>
            </a:extLst>
          </p:cNvPr>
          <p:cNvSpPr txBox="1"/>
          <p:nvPr/>
        </p:nvSpPr>
        <p:spPr>
          <a:xfrm>
            <a:off x="69010" y="1038608"/>
            <a:ext cx="4830794" cy="861774"/>
          </a:xfrm>
          <a:prstGeom prst="rect">
            <a:avLst/>
          </a:prstGeom>
          <a:noFill/>
        </p:spPr>
        <p:txBody>
          <a:bodyPr wrap="square" rtlCol="0">
            <a:spAutoFit/>
          </a:bodyPr>
          <a:lstStyle/>
          <a:p>
            <a:pPr algn="ctr"/>
            <a:r>
              <a:rPr lang="en-US" sz="5000" dirty="0">
                <a:latin typeface="Rockwell Extra Bold" panose="02060903040505020403" pitchFamily="18" charset="0"/>
              </a:rPr>
              <a:t>Side-Effects</a:t>
            </a:r>
            <a:endParaRPr lang="en-US" sz="5000" dirty="0"/>
          </a:p>
        </p:txBody>
      </p:sp>
      <p:sp>
        <p:nvSpPr>
          <p:cNvPr id="3" name="TextBox 2">
            <a:extLst>
              <a:ext uri="{FF2B5EF4-FFF2-40B4-BE49-F238E27FC236}">
                <a16:creationId xmlns:a16="http://schemas.microsoft.com/office/drawing/2014/main" id="{7D7F70CF-F7B0-52F3-6294-E9CB83BD864C}"/>
              </a:ext>
            </a:extLst>
          </p:cNvPr>
          <p:cNvSpPr txBox="1"/>
          <p:nvPr/>
        </p:nvSpPr>
        <p:spPr>
          <a:xfrm>
            <a:off x="60623" y="2631620"/>
            <a:ext cx="4830794" cy="1200329"/>
          </a:xfrm>
          <a:prstGeom prst="rect">
            <a:avLst/>
          </a:prstGeom>
          <a:noFill/>
        </p:spPr>
        <p:txBody>
          <a:bodyPr wrap="square" rtlCol="0">
            <a:spAutoFit/>
          </a:bodyPr>
          <a:lstStyle/>
          <a:p>
            <a:r>
              <a:rPr lang="en-US" dirty="0">
                <a:latin typeface="Rockwell Extra Bold" panose="02060903040505020403" pitchFamily="18" charset="0"/>
              </a:rPr>
              <a:t>Impure functions are common in game development.</a:t>
            </a:r>
          </a:p>
          <a:p>
            <a:r>
              <a:rPr lang="en-US" dirty="0">
                <a:latin typeface="Rockwell Extra Bold" panose="02060903040505020403" pitchFamily="18" charset="0"/>
              </a:rPr>
              <a:t>They are, generally, VERY common in O.O.P</a:t>
            </a:r>
          </a:p>
        </p:txBody>
      </p:sp>
    </p:spTree>
    <p:extLst>
      <p:ext uri="{BB962C8B-B14F-4D97-AF65-F5344CB8AC3E}">
        <p14:creationId xmlns:p14="http://schemas.microsoft.com/office/powerpoint/2010/main" val="2320910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Impure Function</a:t>
            </a:r>
          </a:p>
        </p:txBody>
      </p:sp>
      <p:sp>
        <p:nvSpPr>
          <p:cNvPr id="3" name="Rectangle 2">
            <a:extLst>
              <a:ext uri="{FF2B5EF4-FFF2-40B4-BE49-F238E27FC236}">
                <a16:creationId xmlns:a16="http://schemas.microsoft.com/office/drawing/2014/main" id="{75936DC9-41D8-7E6A-71C3-62136756F52A}"/>
              </a:ext>
            </a:extLst>
          </p:cNvPr>
          <p:cNvSpPr/>
          <p:nvPr/>
        </p:nvSpPr>
        <p:spPr>
          <a:xfrm>
            <a:off x="4080294" y="2070340"/>
            <a:ext cx="3114136" cy="2976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Sum</a:t>
            </a:r>
          </a:p>
        </p:txBody>
      </p:sp>
      <p:sp>
        <p:nvSpPr>
          <p:cNvPr id="4" name="Rectangle 3">
            <a:extLst>
              <a:ext uri="{FF2B5EF4-FFF2-40B4-BE49-F238E27FC236}">
                <a16:creationId xmlns:a16="http://schemas.microsoft.com/office/drawing/2014/main" id="{CC1E9C96-AF1A-50B7-00E9-CF15D41B1460}"/>
              </a:ext>
            </a:extLst>
          </p:cNvPr>
          <p:cNvSpPr/>
          <p:nvPr/>
        </p:nvSpPr>
        <p:spPr>
          <a:xfrm>
            <a:off x="2110595" y="3689577"/>
            <a:ext cx="713118" cy="6642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5" name="Rectangle 4">
            <a:extLst>
              <a:ext uri="{FF2B5EF4-FFF2-40B4-BE49-F238E27FC236}">
                <a16:creationId xmlns:a16="http://schemas.microsoft.com/office/drawing/2014/main" id="{C3744B9B-0FB0-FC86-A012-9F1A4B2B5917}"/>
              </a:ext>
            </a:extLst>
          </p:cNvPr>
          <p:cNvSpPr/>
          <p:nvPr/>
        </p:nvSpPr>
        <p:spPr>
          <a:xfrm>
            <a:off x="8471139" y="3246581"/>
            <a:ext cx="897148" cy="6642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14</a:t>
            </a:r>
          </a:p>
        </p:txBody>
      </p:sp>
      <p:cxnSp>
        <p:nvCxnSpPr>
          <p:cNvPr id="7" name="Straight Arrow Connector 6">
            <a:extLst>
              <a:ext uri="{FF2B5EF4-FFF2-40B4-BE49-F238E27FC236}">
                <a16:creationId xmlns:a16="http://schemas.microsoft.com/office/drawing/2014/main" id="{A0D31141-4051-8A26-2D72-22D900DCEEF7}"/>
              </a:ext>
            </a:extLst>
          </p:cNvPr>
          <p:cNvCxnSpPr>
            <a:cxnSpLocks/>
            <a:stCxn id="4" idx="3"/>
            <a:endCxn id="3" idx="1"/>
          </p:cNvCxnSpPr>
          <p:nvPr/>
        </p:nvCxnSpPr>
        <p:spPr>
          <a:xfrm flipV="1">
            <a:off x="2823713" y="3558397"/>
            <a:ext cx="1256581" cy="463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4A0F4E4-E34E-6129-6AD2-2848BDE0529D}"/>
              </a:ext>
            </a:extLst>
          </p:cNvPr>
          <p:cNvCxnSpPr>
            <a:stCxn id="3" idx="3"/>
            <a:endCxn id="5" idx="1"/>
          </p:cNvCxnSpPr>
          <p:nvPr/>
        </p:nvCxnSpPr>
        <p:spPr>
          <a:xfrm>
            <a:off x="7194430" y="3558397"/>
            <a:ext cx="1276709" cy="20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5062B398-9606-883F-5CB1-4BCC6B366349}"/>
              </a:ext>
            </a:extLst>
          </p:cNvPr>
          <p:cNvSpPr/>
          <p:nvPr/>
        </p:nvSpPr>
        <p:spPr>
          <a:xfrm>
            <a:off x="2090467" y="2457264"/>
            <a:ext cx="713118" cy="6642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9" name="Straight Arrow Connector 8">
            <a:extLst>
              <a:ext uri="{FF2B5EF4-FFF2-40B4-BE49-F238E27FC236}">
                <a16:creationId xmlns:a16="http://schemas.microsoft.com/office/drawing/2014/main" id="{A464E1D9-1D89-6C7A-18A4-930CC571501B}"/>
              </a:ext>
            </a:extLst>
          </p:cNvPr>
          <p:cNvCxnSpPr>
            <a:cxnSpLocks/>
            <a:stCxn id="2" idx="3"/>
            <a:endCxn id="3" idx="1"/>
          </p:cNvCxnSpPr>
          <p:nvPr/>
        </p:nvCxnSpPr>
        <p:spPr>
          <a:xfrm>
            <a:off x="2803585" y="2789381"/>
            <a:ext cx="1276709" cy="769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09294620-14E8-DE80-2CF5-4EE220F50E3A}"/>
              </a:ext>
            </a:extLst>
          </p:cNvPr>
          <p:cNvSpPr/>
          <p:nvPr/>
        </p:nvSpPr>
        <p:spPr>
          <a:xfrm>
            <a:off x="3821502" y="5653525"/>
            <a:ext cx="3648973" cy="6642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“My sum is 14”</a:t>
            </a:r>
          </a:p>
        </p:txBody>
      </p:sp>
      <p:cxnSp>
        <p:nvCxnSpPr>
          <p:cNvPr id="12" name="Straight Arrow Connector 11">
            <a:extLst>
              <a:ext uri="{FF2B5EF4-FFF2-40B4-BE49-F238E27FC236}">
                <a16:creationId xmlns:a16="http://schemas.microsoft.com/office/drawing/2014/main" id="{7762C77E-A977-EB5F-ACD8-291181095C59}"/>
              </a:ext>
            </a:extLst>
          </p:cNvPr>
          <p:cNvCxnSpPr>
            <a:cxnSpLocks/>
            <a:stCxn id="3" idx="2"/>
            <a:endCxn id="11" idx="0"/>
          </p:cNvCxnSpPr>
          <p:nvPr/>
        </p:nvCxnSpPr>
        <p:spPr>
          <a:xfrm>
            <a:off x="5637362" y="5046453"/>
            <a:ext cx="8627" cy="607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98685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Impure Function</a:t>
            </a:r>
          </a:p>
        </p:txBody>
      </p:sp>
      <p:sp>
        <p:nvSpPr>
          <p:cNvPr id="3" name="TextBox 2">
            <a:extLst>
              <a:ext uri="{FF2B5EF4-FFF2-40B4-BE49-F238E27FC236}">
                <a16:creationId xmlns:a16="http://schemas.microsoft.com/office/drawing/2014/main" id="{7D7F70CF-F7B0-52F3-6294-E9CB83BD864C}"/>
              </a:ext>
            </a:extLst>
          </p:cNvPr>
          <p:cNvSpPr txBox="1"/>
          <p:nvPr/>
        </p:nvSpPr>
        <p:spPr>
          <a:xfrm>
            <a:off x="60623" y="2631620"/>
            <a:ext cx="4830794" cy="1477328"/>
          </a:xfrm>
          <a:prstGeom prst="rect">
            <a:avLst/>
          </a:prstGeom>
          <a:noFill/>
        </p:spPr>
        <p:txBody>
          <a:bodyPr wrap="square" rtlCol="0">
            <a:spAutoFit/>
          </a:bodyPr>
          <a:lstStyle/>
          <a:p>
            <a:r>
              <a:rPr lang="en-US" dirty="0">
                <a:latin typeface="Rockwell Extra Bold" panose="02060903040505020403" pitchFamily="18" charset="0"/>
              </a:rPr>
              <a:t>Impure functions makes it harder to debug code.</a:t>
            </a:r>
          </a:p>
          <a:p>
            <a:r>
              <a:rPr lang="en-US" dirty="0">
                <a:latin typeface="Rockwell Extra Bold" panose="02060903040505020403" pitchFamily="18" charset="0"/>
              </a:rPr>
              <a:t>More prone to error.</a:t>
            </a:r>
          </a:p>
          <a:p>
            <a:r>
              <a:rPr lang="en-US" dirty="0">
                <a:latin typeface="Rockwell Extra Bold" panose="02060903040505020403" pitchFamily="18" charset="0"/>
              </a:rPr>
              <a:t>Can produce unexpected results.</a:t>
            </a:r>
          </a:p>
          <a:p>
            <a:r>
              <a:rPr lang="en-US" dirty="0">
                <a:latin typeface="Rockwell Extra Bold" panose="02060903040505020403" pitchFamily="18" charset="0"/>
              </a:rPr>
              <a:t>Harder to test.</a:t>
            </a:r>
          </a:p>
        </p:txBody>
      </p:sp>
    </p:spTree>
    <p:extLst>
      <p:ext uri="{BB962C8B-B14F-4D97-AF65-F5344CB8AC3E}">
        <p14:creationId xmlns:p14="http://schemas.microsoft.com/office/powerpoint/2010/main" val="2526980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152400" y="1843950"/>
            <a:ext cx="11887200" cy="3170099"/>
          </a:xfrm>
          <a:prstGeom prst="rect">
            <a:avLst/>
          </a:prstGeom>
          <a:noFill/>
        </p:spPr>
        <p:txBody>
          <a:bodyPr wrap="square" rtlCol="0" anchor="ctr">
            <a:spAutoFit/>
          </a:bodyPr>
          <a:lstStyle/>
          <a:p>
            <a:pPr algn="ctr"/>
            <a:r>
              <a:rPr lang="en-US" sz="10000" dirty="0">
                <a:effectLst>
                  <a:outerShdw blurRad="63500" sx="102000" sy="102000" algn="ctr" rotWithShape="0">
                    <a:prstClr val="black">
                      <a:alpha val="40000"/>
                    </a:prstClr>
                  </a:outerShdw>
                </a:effectLst>
                <a:latin typeface="Rockwell Extra Bold" panose="02060903040505020403" pitchFamily="18" charset="0"/>
              </a:rPr>
              <a:t>Function Overloading</a:t>
            </a:r>
          </a:p>
        </p:txBody>
      </p:sp>
      <p:sp>
        <p:nvSpPr>
          <p:cNvPr id="2" name="TextBox 1">
            <a:extLst>
              <a:ext uri="{FF2B5EF4-FFF2-40B4-BE49-F238E27FC236}">
                <a16:creationId xmlns:a16="http://schemas.microsoft.com/office/drawing/2014/main" id="{BC72B2DB-6236-592C-E896-497D6FE1C53C}"/>
              </a:ext>
            </a:extLst>
          </p:cNvPr>
          <p:cNvSpPr txBox="1"/>
          <p:nvPr/>
        </p:nvSpPr>
        <p:spPr>
          <a:xfrm>
            <a:off x="152400" y="2408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Function</a:t>
            </a:r>
          </a:p>
        </p:txBody>
      </p:sp>
    </p:spTree>
    <p:extLst>
      <p:ext uri="{BB962C8B-B14F-4D97-AF65-F5344CB8AC3E}">
        <p14:creationId xmlns:p14="http://schemas.microsoft.com/office/powerpoint/2010/main" val="2779069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8BF5151E-EF19-CCC4-2E48-A16B3B6FA2AF}"/>
              </a:ext>
            </a:extLst>
          </p:cNvPr>
          <p:cNvSpPr txBox="1"/>
          <p:nvPr/>
        </p:nvSpPr>
        <p:spPr>
          <a:xfrm>
            <a:off x="0" y="0"/>
            <a:ext cx="4046069" cy="861774"/>
          </a:xfrm>
          <a:prstGeom prst="rect">
            <a:avLst/>
          </a:prstGeom>
          <a:noFill/>
        </p:spPr>
        <p:txBody>
          <a:bodyPr wrap="square" rtlCol="0" anchor="ctr">
            <a:spAutoFit/>
          </a:bodyPr>
          <a:lstStyle/>
          <a:p>
            <a:r>
              <a:rPr lang="en-US" sz="5000" dirty="0">
                <a:latin typeface="Rockwell Extra Bold" panose="02060903040505020403" pitchFamily="18" charset="0"/>
              </a:rPr>
              <a:t>Research</a:t>
            </a:r>
          </a:p>
        </p:txBody>
      </p:sp>
      <p:pic>
        <p:nvPicPr>
          <p:cNvPr id="2" name="Picture 4" descr="Samsung Laptop PNG – Free Download">
            <a:extLst>
              <a:ext uri="{FF2B5EF4-FFF2-40B4-BE49-F238E27FC236}">
                <a16:creationId xmlns:a16="http://schemas.microsoft.com/office/drawing/2014/main" id="{F9E5B7EE-28A5-6E1A-9173-C69BC50FC4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9477205">
            <a:off x="-4693378" y="4323073"/>
            <a:ext cx="4608606" cy="325845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Samsung Laptop PNG – Free Download">
            <a:extLst>
              <a:ext uri="{FF2B5EF4-FFF2-40B4-BE49-F238E27FC236}">
                <a16:creationId xmlns:a16="http://schemas.microsoft.com/office/drawing/2014/main" id="{9BE66450-3AD8-F29A-327D-32F7951D3D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8613404">
            <a:off x="11235893" y="-2997294"/>
            <a:ext cx="4608606" cy="325845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Laptop PNG Images, Notebook Computer Clipart Pictures - Free Transparent  PNG Logos">
            <a:extLst>
              <a:ext uri="{FF2B5EF4-FFF2-40B4-BE49-F238E27FC236}">
                <a16:creationId xmlns:a16="http://schemas.microsoft.com/office/drawing/2014/main" id="{209C1438-ED5B-9F92-F8F1-D2F1EEA135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8812995">
            <a:off x="-3984418" y="-1598789"/>
            <a:ext cx="3406510" cy="258813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Laptop PNG Images, Notebook Computer Clipart Pictures - Free Transparent  PNG Logos">
            <a:extLst>
              <a:ext uri="{FF2B5EF4-FFF2-40B4-BE49-F238E27FC236}">
                <a16:creationId xmlns:a16="http://schemas.microsoft.com/office/drawing/2014/main" id="{2D5FA140-89F7-0B30-A0E8-61E0772D6D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103941">
            <a:off x="3304375" y="-3722588"/>
            <a:ext cx="3940218" cy="29936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6FFEE50-3FDE-6E82-0FA2-A801D5624DC5}"/>
              </a:ext>
            </a:extLst>
          </p:cNvPr>
          <p:cNvSpPr txBox="1"/>
          <p:nvPr/>
        </p:nvSpPr>
        <p:spPr>
          <a:xfrm>
            <a:off x="290286" y="3105834"/>
            <a:ext cx="4154545" cy="646331"/>
          </a:xfrm>
          <a:prstGeom prst="rect">
            <a:avLst/>
          </a:prstGeom>
          <a:noFill/>
        </p:spPr>
        <p:txBody>
          <a:bodyPr wrap="square" rtlCol="0">
            <a:spAutoFit/>
          </a:bodyPr>
          <a:lstStyle/>
          <a:p>
            <a:r>
              <a:rPr lang="en-US" sz="3600" dirty="0">
                <a:latin typeface="Rockwell Extra Bold" panose="02060903040505020403" pitchFamily="18" charset="0"/>
              </a:rPr>
              <a:t>Write notes.</a:t>
            </a:r>
          </a:p>
        </p:txBody>
      </p:sp>
      <p:pic>
        <p:nvPicPr>
          <p:cNvPr id="3074" name="Picture 2" descr="Laptop PNGs for Free Download">
            <a:extLst>
              <a:ext uri="{FF2B5EF4-FFF2-40B4-BE49-F238E27FC236}">
                <a16:creationId xmlns:a16="http://schemas.microsoft.com/office/drawing/2014/main" id="{3D583C34-A5FC-01A5-9733-BDE1058720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7772" y="1542143"/>
            <a:ext cx="7053942" cy="470262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Note&amp;Do: Take Notes And Maintain To Do Lists In Microsoft Office [Add-In]">
            <a:extLst>
              <a:ext uri="{FF2B5EF4-FFF2-40B4-BE49-F238E27FC236}">
                <a16:creationId xmlns:a16="http://schemas.microsoft.com/office/drawing/2014/main" id="{83467117-773B-63CD-5A74-1683214A15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3142" y="1720851"/>
            <a:ext cx="5239935" cy="325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7543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152400" y="2274840"/>
            <a:ext cx="3988279" cy="2308324"/>
          </a:xfrm>
          <a:prstGeom prst="rect">
            <a:avLst/>
          </a:prstGeom>
          <a:noFill/>
        </p:spPr>
        <p:txBody>
          <a:bodyPr wrap="square" rtlCol="0" anchor="ctr">
            <a:spAutoFit/>
          </a:bodyPr>
          <a:lstStyle/>
          <a:p>
            <a:r>
              <a:rPr lang="en-US" dirty="0">
                <a:effectLst>
                  <a:outerShdw blurRad="63500" sx="102000" sy="102000" algn="ctr" rotWithShape="0">
                    <a:prstClr val="black">
                      <a:alpha val="40000"/>
                    </a:prstClr>
                  </a:outerShdw>
                </a:effectLst>
                <a:latin typeface="Rockwell Extra Bold" panose="02060903040505020403" pitchFamily="18" charset="0"/>
              </a:rPr>
              <a:t>In this function, we add up two INTEGERS.</a:t>
            </a:r>
          </a:p>
          <a:p>
            <a:r>
              <a:rPr lang="en-US" dirty="0">
                <a:effectLst>
                  <a:outerShdw blurRad="63500" sx="102000" sy="102000" algn="ctr" rotWithShape="0">
                    <a:prstClr val="black">
                      <a:alpha val="40000"/>
                    </a:prstClr>
                  </a:outerShdw>
                </a:effectLst>
                <a:latin typeface="Rockwell Extra Bold" panose="02060903040505020403" pitchFamily="18" charset="0"/>
              </a:rPr>
              <a:t>Which would be fine, but what if we wanted to add float numbers?</a:t>
            </a:r>
          </a:p>
          <a:p>
            <a:r>
              <a:rPr lang="en-US" dirty="0">
                <a:effectLst>
                  <a:outerShdw blurRad="63500" sx="102000" sy="102000" algn="ctr" rotWithShape="0">
                    <a:prstClr val="black">
                      <a:alpha val="40000"/>
                    </a:prstClr>
                  </a:outerShdw>
                </a:effectLst>
                <a:latin typeface="Rockwell Extra Bold" panose="02060903040505020403" pitchFamily="18" charset="0"/>
              </a:rPr>
              <a:t>We can’t just pass in a float for x and y.</a:t>
            </a:r>
          </a:p>
          <a:p>
            <a:r>
              <a:rPr lang="en-US" dirty="0">
                <a:effectLst>
                  <a:outerShdw blurRad="63500" sx="102000" sy="102000" algn="ctr" rotWithShape="0">
                    <a:prstClr val="black">
                      <a:alpha val="40000"/>
                    </a:prstClr>
                  </a:outerShdw>
                </a:effectLst>
                <a:latin typeface="Rockwell Extra Bold" panose="02060903040505020403" pitchFamily="18" charset="0"/>
              </a:rPr>
              <a:t>It would give us an error.</a:t>
            </a:r>
          </a:p>
        </p:txBody>
      </p:sp>
      <p:sp>
        <p:nvSpPr>
          <p:cNvPr id="2" name="TextBox 1">
            <a:extLst>
              <a:ext uri="{FF2B5EF4-FFF2-40B4-BE49-F238E27FC236}">
                <a16:creationId xmlns:a16="http://schemas.microsoft.com/office/drawing/2014/main" id="{BC72B2DB-6236-592C-E896-497D6FE1C53C}"/>
              </a:ext>
            </a:extLst>
          </p:cNvPr>
          <p:cNvSpPr txBox="1"/>
          <p:nvPr/>
        </p:nvSpPr>
        <p:spPr>
          <a:xfrm>
            <a:off x="152400" y="2408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Function Overloading</a:t>
            </a:r>
          </a:p>
        </p:txBody>
      </p:sp>
      <p:pic>
        <p:nvPicPr>
          <p:cNvPr id="3" name="Picture 2">
            <a:extLst>
              <a:ext uri="{FF2B5EF4-FFF2-40B4-BE49-F238E27FC236}">
                <a16:creationId xmlns:a16="http://schemas.microsoft.com/office/drawing/2014/main" id="{1D581C53-48CE-23EF-82CE-67FD69D7C151}"/>
              </a:ext>
            </a:extLst>
          </p:cNvPr>
          <p:cNvPicPr>
            <a:picLocks noChangeAspect="1"/>
          </p:cNvPicPr>
          <p:nvPr/>
        </p:nvPicPr>
        <p:blipFill>
          <a:blip r:embed="rId2"/>
          <a:stretch>
            <a:fillRect/>
          </a:stretch>
        </p:blipFill>
        <p:spPr>
          <a:xfrm>
            <a:off x="7771804" y="2595064"/>
            <a:ext cx="4267796" cy="1867161"/>
          </a:xfrm>
          <a:prstGeom prst="rect">
            <a:avLst/>
          </a:prstGeom>
        </p:spPr>
      </p:pic>
    </p:spTree>
    <p:extLst>
      <p:ext uri="{BB962C8B-B14F-4D97-AF65-F5344CB8AC3E}">
        <p14:creationId xmlns:p14="http://schemas.microsoft.com/office/powerpoint/2010/main" val="1810528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152400" y="2967338"/>
            <a:ext cx="3988279" cy="923330"/>
          </a:xfrm>
          <a:prstGeom prst="rect">
            <a:avLst/>
          </a:prstGeom>
          <a:noFill/>
        </p:spPr>
        <p:txBody>
          <a:bodyPr wrap="square" rtlCol="0" anchor="ctr">
            <a:spAutoFit/>
          </a:bodyPr>
          <a:lstStyle/>
          <a:p>
            <a:r>
              <a:rPr lang="en-US" dirty="0">
                <a:effectLst>
                  <a:outerShdw blurRad="63500" sx="102000" sy="102000" algn="ctr" rotWithShape="0">
                    <a:prstClr val="black">
                      <a:alpha val="40000"/>
                    </a:prstClr>
                  </a:outerShdw>
                </a:effectLst>
                <a:latin typeface="Rockwell Extra Bold" panose="02060903040505020403" pitchFamily="18" charset="0"/>
              </a:rPr>
              <a:t>We instead will have to create a separate function for floats.</a:t>
            </a:r>
          </a:p>
        </p:txBody>
      </p:sp>
      <p:sp>
        <p:nvSpPr>
          <p:cNvPr id="2" name="TextBox 1">
            <a:extLst>
              <a:ext uri="{FF2B5EF4-FFF2-40B4-BE49-F238E27FC236}">
                <a16:creationId xmlns:a16="http://schemas.microsoft.com/office/drawing/2014/main" id="{BC72B2DB-6236-592C-E896-497D6FE1C53C}"/>
              </a:ext>
            </a:extLst>
          </p:cNvPr>
          <p:cNvSpPr txBox="1"/>
          <p:nvPr/>
        </p:nvSpPr>
        <p:spPr>
          <a:xfrm>
            <a:off x="152400" y="2408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Function Overloading</a:t>
            </a:r>
          </a:p>
        </p:txBody>
      </p:sp>
      <p:pic>
        <p:nvPicPr>
          <p:cNvPr id="5" name="Picture 4">
            <a:extLst>
              <a:ext uri="{FF2B5EF4-FFF2-40B4-BE49-F238E27FC236}">
                <a16:creationId xmlns:a16="http://schemas.microsoft.com/office/drawing/2014/main" id="{2301911A-A77D-2E2A-8C6C-0583D8F4287A}"/>
              </a:ext>
            </a:extLst>
          </p:cNvPr>
          <p:cNvPicPr>
            <a:picLocks noChangeAspect="1"/>
          </p:cNvPicPr>
          <p:nvPr/>
        </p:nvPicPr>
        <p:blipFill>
          <a:blip r:embed="rId2"/>
          <a:stretch>
            <a:fillRect/>
          </a:stretch>
        </p:blipFill>
        <p:spPr>
          <a:xfrm>
            <a:off x="7428857" y="2766920"/>
            <a:ext cx="4610743" cy="1324160"/>
          </a:xfrm>
          <a:prstGeom prst="rect">
            <a:avLst/>
          </a:prstGeom>
        </p:spPr>
      </p:pic>
    </p:spTree>
    <p:extLst>
      <p:ext uri="{BB962C8B-B14F-4D97-AF65-F5344CB8AC3E}">
        <p14:creationId xmlns:p14="http://schemas.microsoft.com/office/powerpoint/2010/main" val="3108176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152400" y="2967339"/>
            <a:ext cx="3988279" cy="923330"/>
          </a:xfrm>
          <a:prstGeom prst="rect">
            <a:avLst/>
          </a:prstGeom>
          <a:noFill/>
        </p:spPr>
        <p:txBody>
          <a:bodyPr wrap="square" rtlCol="0" anchor="ctr">
            <a:spAutoFit/>
          </a:bodyPr>
          <a:lstStyle/>
          <a:p>
            <a:r>
              <a:rPr lang="en-US" dirty="0">
                <a:effectLst>
                  <a:outerShdw blurRad="63500" sx="102000" sy="102000" algn="ctr" rotWithShape="0">
                    <a:prstClr val="black">
                      <a:alpha val="40000"/>
                    </a:prstClr>
                  </a:outerShdw>
                </a:effectLst>
                <a:latin typeface="Rockwell Extra Bold" panose="02060903040505020403" pitchFamily="18" charset="0"/>
              </a:rPr>
              <a:t>Which is fine this way, but there is also a cleaner and more concise way to do it.</a:t>
            </a:r>
          </a:p>
        </p:txBody>
      </p:sp>
      <p:sp>
        <p:nvSpPr>
          <p:cNvPr id="2" name="TextBox 1">
            <a:extLst>
              <a:ext uri="{FF2B5EF4-FFF2-40B4-BE49-F238E27FC236}">
                <a16:creationId xmlns:a16="http://schemas.microsoft.com/office/drawing/2014/main" id="{BC72B2DB-6236-592C-E896-497D6FE1C53C}"/>
              </a:ext>
            </a:extLst>
          </p:cNvPr>
          <p:cNvSpPr txBox="1"/>
          <p:nvPr/>
        </p:nvSpPr>
        <p:spPr>
          <a:xfrm>
            <a:off x="152400" y="2408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Function Overloading</a:t>
            </a:r>
          </a:p>
        </p:txBody>
      </p:sp>
      <p:pic>
        <p:nvPicPr>
          <p:cNvPr id="5" name="Picture 4">
            <a:extLst>
              <a:ext uri="{FF2B5EF4-FFF2-40B4-BE49-F238E27FC236}">
                <a16:creationId xmlns:a16="http://schemas.microsoft.com/office/drawing/2014/main" id="{2301911A-A77D-2E2A-8C6C-0583D8F4287A}"/>
              </a:ext>
            </a:extLst>
          </p:cNvPr>
          <p:cNvPicPr>
            <a:picLocks noChangeAspect="1"/>
          </p:cNvPicPr>
          <p:nvPr/>
        </p:nvPicPr>
        <p:blipFill>
          <a:blip r:embed="rId2"/>
          <a:stretch>
            <a:fillRect/>
          </a:stretch>
        </p:blipFill>
        <p:spPr>
          <a:xfrm>
            <a:off x="7428857" y="2766920"/>
            <a:ext cx="4610743" cy="1324160"/>
          </a:xfrm>
          <a:prstGeom prst="rect">
            <a:avLst/>
          </a:prstGeom>
        </p:spPr>
      </p:pic>
    </p:spTree>
    <p:extLst>
      <p:ext uri="{BB962C8B-B14F-4D97-AF65-F5344CB8AC3E}">
        <p14:creationId xmlns:p14="http://schemas.microsoft.com/office/powerpoint/2010/main" val="3014311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152400" y="2828841"/>
            <a:ext cx="3988279" cy="1200329"/>
          </a:xfrm>
          <a:prstGeom prst="rect">
            <a:avLst/>
          </a:prstGeom>
          <a:noFill/>
        </p:spPr>
        <p:txBody>
          <a:bodyPr wrap="square" rtlCol="0" anchor="ctr">
            <a:spAutoFit/>
          </a:bodyPr>
          <a:lstStyle/>
          <a:p>
            <a:r>
              <a:rPr lang="en-US" dirty="0">
                <a:effectLst>
                  <a:outerShdw blurRad="63500" sx="102000" sy="102000" algn="ctr" rotWithShape="0">
                    <a:prstClr val="black">
                      <a:alpha val="40000"/>
                    </a:prstClr>
                  </a:outerShdw>
                </a:effectLst>
                <a:latin typeface="Rockwell Extra Bold" panose="02060903040505020403" pitchFamily="18" charset="0"/>
              </a:rPr>
              <a:t>Remember when we said functions can have the same name? But unique signatures?</a:t>
            </a:r>
          </a:p>
        </p:txBody>
      </p:sp>
      <p:sp>
        <p:nvSpPr>
          <p:cNvPr id="2" name="TextBox 1">
            <a:extLst>
              <a:ext uri="{FF2B5EF4-FFF2-40B4-BE49-F238E27FC236}">
                <a16:creationId xmlns:a16="http://schemas.microsoft.com/office/drawing/2014/main" id="{BC72B2DB-6236-592C-E896-497D6FE1C53C}"/>
              </a:ext>
            </a:extLst>
          </p:cNvPr>
          <p:cNvSpPr txBox="1"/>
          <p:nvPr/>
        </p:nvSpPr>
        <p:spPr>
          <a:xfrm>
            <a:off x="152400" y="2408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Function Overloading</a:t>
            </a:r>
          </a:p>
        </p:txBody>
      </p:sp>
      <p:pic>
        <p:nvPicPr>
          <p:cNvPr id="5" name="Picture 4">
            <a:extLst>
              <a:ext uri="{FF2B5EF4-FFF2-40B4-BE49-F238E27FC236}">
                <a16:creationId xmlns:a16="http://schemas.microsoft.com/office/drawing/2014/main" id="{2301911A-A77D-2E2A-8C6C-0583D8F4287A}"/>
              </a:ext>
            </a:extLst>
          </p:cNvPr>
          <p:cNvPicPr>
            <a:picLocks noChangeAspect="1"/>
          </p:cNvPicPr>
          <p:nvPr/>
        </p:nvPicPr>
        <p:blipFill>
          <a:blip r:embed="rId2"/>
          <a:stretch>
            <a:fillRect/>
          </a:stretch>
        </p:blipFill>
        <p:spPr>
          <a:xfrm>
            <a:off x="7428857" y="2766920"/>
            <a:ext cx="4610743" cy="1324160"/>
          </a:xfrm>
          <a:prstGeom prst="rect">
            <a:avLst/>
          </a:prstGeom>
        </p:spPr>
      </p:pic>
    </p:spTree>
    <p:extLst>
      <p:ext uri="{BB962C8B-B14F-4D97-AF65-F5344CB8AC3E}">
        <p14:creationId xmlns:p14="http://schemas.microsoft.com/office/powerpoint/2010/main" val="3512058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152400" y="2967341"/>
            <a:ext cx="3988279" cy="923330"/>
          </a:xfrm>
          <a:prstGeom prst="rect">
            <a:avLst/>
          </a:prstGeom>
          <a:noFill/>
        </p:spPr>
        <p:txBody>
          <a:bodyPr wrap="square" rtlCol="0" anchor="ctr">
            <a:spAutoFit/>
          </a:bodyPr>
          <a:lstStyle/>
          <a:p>
            <a:r>
              <a:rPr lang="en-US" dirty="0">
                <a:effectLst>
                  <a:outerShdw blurRad="63500" sx="102000" sy="102000" algn="ctr" rotWithShape="0">
                    <a:prstClr val="black">
                      <a:alpha val="40000"/>
                    </a:prstClr>
                  </a:outerShdw>
                </a:effectLst>
                <a:latin typeface="Rockwell Extra Bold" panose="02060903040505020403" pitchFamily="18" charset="0"/>
              </a:rPr>
              <a:t>This is exactly what it means to have function overloading</a:t>
            </a:r>
          </a:p>
        </p:txBody>
      </p:sp>
      <p:sp>
        <p:nvSpPr>
          <p:cNvPr id="2" name="TextBox 1">
            <a:extLst>
              <a:ext uri="{FF2B5EF4-FFF2-40B4-BE49-F238E27FC236}">
                <a16:creationId xmlns:a16="http://schemas.microsoft.com/office/drawing/2014/main" id="{BC72B2DB-6236-592C-E896-497D6FE1C53C}"/>
              </a:ext>
            </a:extLst>
          </p:cNvPr>
          <p:cNvSpPr txBox="1"/>
          <p:nvPr/>
        </p:nvSpPr>
        <p:spPr>
          <a:xfrm>
            <a:off x="152400" y="2408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Function Overloading</a:t>
            </a:r>
          </a:p>
        </p:txBody>
      </p:sp>
      <p:pic>
        <p:nvPicPr>
          <p:cNvPr id="4" name="Picture 3">
            <a:extLst>
              <a:ext uri="{FF2B5EF4-FFF2-40B4-BE49-F238E27FC236}">
                <a16:creationId xmlns:a16="http://schemas.microsoft.com/office/drawing/2014/main" id="{44B57884-12D4-2FDA-E4FF-C5A9EB8736DC}"/>
              </a:ext>
            </a:extLst>
          </p:cNvPr>
          <p:cNvPicPr>
            <a:picLocks noChangeAspect="1"/>
          </p:cNvPicPr>
          <p:nvPr/>
        </p:nvPicPr>
        <p:blipFill>
          <a:blip r:embed="rId2"/>
          <a:stretch>
            <a:fillRect/>
          </a:stretch>
        </p:blipFill>
        <p:spPr>
          <a:xfrm>
            <a:off x="7431939" y="2247735"/>
            <a:ext cx="3677163" cy="236253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3A71C687-BB6A-F839-9658-000F8527785D}"/>
                  </a:ext>
                </a:extLst>
              </p14:cNvPr>
              <p14:cNvContentPartPr/>
              <p14:nvPr/>
            </p14:nvContentPartPr>
            <p14:xfrm>
              <a:off x="1359000" y="2781360"/>
              <a:ext cx="6267600" cy="2483280"/>
            </p14:xfrm>
          </p:contentPart>
        </mc:Choice>
        <mc:Fallback xmlns="">
          <p:pic>
            <p:nvPicPr>
              <p:cNvPr id="6" name="Ink 5">
                <a:extLst>
                  <a:ext uri="{FF2B5EF4-FFF2-40B4-BE49-F238E27FC236}">
                    <a16:creationId xmlns:a16="http://schemas.microsoft.com/office/drawing/2014/main" id="{3A71C687-BB6A-F839-9658-000F8527785D}"/>
                  </a:ext>
                </a:extLst>
              </p:cNvPr>
              <p:cNvPicPr/>
              <p:nvPr/>
            </p:nvPicPr>
            <p:blipFill>
              <a:blip r:embed="rId4"/>
              <a:stretch>
                <a:fillRect/>
              </a:stretch>
            </p:blipFill>
            <p:spPr>
              <a:xfrm>
                <a:off x="1349640" y="2772000"/>
                <a:ext cx="6286320" cy="2502000"/>
              </a:xfrm>
              <a:prstGeom prst="rect">
                <a:avLst/>
              </a:prstGeom>
            </p:spPr>
          </p:pic>
        </mc:Fallback>
      </mc:AlternateContent>
    </p:spTree>
    <p:extLst>
      <p:ext uri="{BB962C8B-B14F-4D97-AF65-F5344CB8AC3E}">
        <p14:creationId xmlns:p14="http://schemas.microsoft.com/office/powerpoint/2010/main" val="1682926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152400" y="2967342"/>
            <a:ext cx="3988279" cy="923330"/>
          </a:xfrm>
          <a:prstGeom prst="rect">
            <a:avLst/>
          </a:prstGeom>
          <a:noFill/>
        </p:spPr>
        <p:txBody>
          <a:bodyPr wrap="square" rtlCol="0" anchor="ctr">
            <a:spAutoFit/>
          </a:bodyPr>
          <a:lstStyle/>
          <a:p>
            <a:r>
              <a:rPr lang="en-US" dirty="0">
                <a:effectLst>
                  <a:outerShdw blurRad="63500" sx="102000" sy="102000" algn="ctr" rotWithShape="0">
                    <a:prstClr val="black">
                      <a:alpha val="40000"/>
                    </a:prstClr>
                  </a:outerShdw>
                </a:effectLst>
                <a:latin typeface="Rockwell Extra Bold" panose="02060903040505020403" pitchFamily="18" charset="0"/>
              </a:rPr>
              <a:t>These 2 functions have the same name but different unique signatures.</a:t>
            </a:r>
          </a:p>
        </p:txBody>
      </p:sp>
      <p:sp>
        <p:nvSpPr>
          <p:cNvPr id="2" name="TextBox 1">
            <a:extLst>
              <a:ext uri="{FF2B5EF4-FFF2-40B4-BE49-F238E27FC236}">
                <a16:creationId xmlns:a16="http://schemas.microsoft.com/office/drawing/2014/main" id="{BC72B2DB-6236-592C-E896-497D6FE1C53C}"/>
              </a:ext>
            </a:extLst>
          </p:cNvPr>
          <p:cNvSpPr txBox="1"/>
          <p:nvPr/>
        </p:nvSpPr>
        <p:spPr>
          <a:xfrm>
            <a:off x="152400" y="2408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Function Overloading</a:t>
            </a:r>
          </a:p>
        </p:txBody>
      </p:sp>
      <p:pic>
        <p:nvPicPr>
          <p:cNvPr id="4" name="Picture 3">
            <a:extLst>
              <a:ext uri="{FF2B5EF4-FFF2-40B4-BE49-F238E27FC236}">
                <a16:creationId xmlns:a16="http://schemas.microsoft.com/office/drawing/2014/main" id="{44B57884-12D4-2FDA-E4FF-C5A9EB8736DC}"/>
              </a:ext>
            </a:extLst>
          </p:cNvPr>
          <p:cNvPicPr>
            <a:picLocks noChangeAspect="1"/>
          </p:cNvPicPr>
          <p:nvPr/>
        </p:nvPicPr>
        <p:blipFill>
          <a:blip r:embed="rId2"/>
          <a:stretch>
            <a:fillRect/>
          </a:stretch>
        </p:blipFill>
        <p:spPr>
          <a:xfrm>
            <a:off x="7431939" y="2247735"/>
            <a:ext cx="3677163" cy="2362530"/>
          </a:xfrm>
          <a:prstGeom prst="rect">
            <a:avLst/>
          </a:prstGeom>
        </p:spPr>
      </p:pic>
    </p:spTree>
    <p:extLst>
      <p:ext uri="{BB962C8B-B14F-4D97-AF65-F5344CB8AC3E}">
        <p14:creationId xmlns:p14="http://schemas.microsoft.com/office/powerpoint/2010/main" val="3702682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152400" y="2690345"/>
            <a:ext cx="3988279" cy="1477328"/>
          </a:xfrm>
          <a:prstGeom prst="rect">
            <a:avLst/>
          </a:prstGeom>
          <a:noFill/>
        </p:spPr>
        <p:txBody>
          <a:bodyPr wrap="square" rtlCol="0" anchor="ctr">
            <a:spAutoFit/>
          </a:bodyPr>
          <a:lstStyle/>
          <a:p>
            <a:r>
              <a:rPr lang="en-US" dirty="0">
                <a:effectLst>
                  <a:outerShdw blurRad="63500" sx="102000" sy="102000" algn="ctr" rotWithShape="0">
                    <a:prstClr val="black">
                      <a:alpha val="40000"/>
                    </a:prstClr>
                  </a:outerShdw>
                </a:effectLst>
                <a:latin typeface="Rockwell Extra Bold" panose="02060903040505020403" pitchFamily="18" charset="0"/>
              </a:rPr>
              <a:t>The compiler will know that if we pass in 2 </a:t>
            </a:r>
            <a:r>
              <a:rPr lang="en-US" dirty="0" err="1">
                <a:effectLst>
                  <a:outerShdw blurRad="63500" sx="102000" sy="102000" algn="ctr" rotWithShape="0">
                    <a:prstClr val="black">
                      <a:alpha val="40000"/>
                    </a:prstClr>
                  </a:outerShdw>
                </a:effectLst>
                <a:latin typeface="Rockwell Extra Bold" panose="02060903040505020403" pitchFamily="18" charset="0"/>
              </a:rPr>
              <a:t>ints</a:t>
            </a:r>
            <a:r>
              <a:rPr lang="en-US" dirty="0">
                <a:effectLst>
                  <a:outerShdw blurRad="63500" sx="102000" sy="102000" algn="ctr" rotWithShape="0">
                    <a:prstClr val="black">
                      <a:alpha val="40000"/>
                    </a:prstClr>
                  </a:outerShdw>
                </a:effectLst>
                <a:latin typeface="Rockwell Extra Bold" panose="02060903040505020403" pitchFamily="18" charset="0"/>
              </a:rPr>
              <a:t>, it will sum up 2 </a:t>
            </a:r>
            <a:r>
              <a:rPr lang="en-US" dirty="0" err="1">
                <a:effectLst>
                  <a:outerShdw blurRad="63500" sx="102000" sy="102000" algn="ctr" rotWithShape="0">
                    <a:prstClr val="black">
                      <a:alpha val="40000"/>
                    </a:prstClr>
                  </a:outerShdw>
                </a:effectLst>
                <a:latin typeface="Rockwell Extra Bold" panose="02060903040505020403" pitchFamily="18" charset="0"/>
              </a:rPr>
              <a:t>ints</a:t>
            </a:r>
            <a:r>
              <a:rPr lang="en-US" dirty="0">
                <a:effectLst>
                  <a:outerShdw blurRad="63500" sx="102000" sy="102000" algn="ctr" rotWithShape="0">
                    <a:prstClr val="black">
                      <a:alpha val="40000"/>
                    </a:prstClr>
                  </a:outerShdw>
                </a:effectLst>
                <a:latin typeface="Rockwell Extra Bold" panose="02060903040505020403" pitchFamily="18" charset="0"/>
              </a:rPr>
              <a:t>, and if we pass in 2 floats, it will sum up 2 floats.</a:t>
            </a:r>
          </a:p>
        </p:txBody>
      </p:sp>
      <p:sp>
        <p:nvSpPr>
          <p:cNvPr id="2" name="TextBox 1">
            <a:extLst>
              <a:ext uri="{FF2B5EF4-FFF2-40B4-BE49-F238E27FC236}">
                <a16:creationId xmlns:a16="http://schemas.microsoft.com/office/drawing/2014/main" id="{BC72B2DB-6236-592C-E896-497D6FE1C53C}"/>
              </a:ext>
            </a:extLst>
          </p:cNvPr>
          <p:cNvSpPr txBox="1"/>
          <p:nvPr/>
        </p:nvSpPr>
        <p:spPr>
          <a:xfrm>
            <a:off x="152400" y="2408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Function Overloading</a:t>
            </a:r>
          </a:p>
        </p:txBody>
      </p:sp>
      <p:pic>
        <p:nvPicPr>
          <p:cNvPr id="4" name="Picture 3">
            <a:extLst>
              <a:ext uri="{FF2B5EF4-FFF2-40B4-BE49-F238E27FC236}">
                <a16:creationId xmlns:a16="http://schemas.microsoft.com/office/drawing/2014/main" id="{44B57884-12D4-2FDA-E4FF-C5A9EB8736DC}"/>
              </a:ext>
            </a:extLst>
          </p:cNvPr>
          <p:cNvPicPr>
            <a:picLocks noChangeAspect="1"/>
          </p:cNvPicPr>
          <p:nvPr/>
        </p:nvPicPr>
        <p:blipFill>
          <a:blip r:embed="rId2"/>
          <a:stretch>
            <a:fillRect/>
          </a:stretch>
        </p:blipFill>
        <p:spPr>
          <a:xfrm>
            <a:off x="7431939" y="2247735"/>
            <a:ext cx="3677163" cy="2362530"/>
          </a:xfrm>
          <a:prstGeom prst="rect">
            <a:avLst/>
          </a:prstGeom>
        </p:spPr>
      </p:pic>
    </p:spTree>
    <p:extLst>
      <p:ext uri="{BB962C8B-B14F-4D97-AF65-F5344CB8AC3E}">
        <p14:creationId xmlns:p14="http://schemas.microsoft.com/office/powerpoint/2010/main" val="3399645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152400" y="2967345"/>
            <a:ext cx="3988279" cy="923330"/>
          </a:xfrm>
          <a:prstGeom prst="rect">
            <a:avLst/>
          </a:prstGeom>
          <a:noFill/>
        </p:spPr>
        <p:txBody>
          <a:bodyPr wrap="square" rtlCol="0" anchor="ctr">
            <a:spAutoFit/>
          </a:bodyPr>
          <a:lstStyle/>
          <a:p>
            <a:r>
              <a:rPr lang="en-US" dirty="0">
                <a:effectLst>
                  <a:outerShdw blurRad="63500" sx="102000" sy="102000" algn="ctr" rotWithShape="0">
                    <a:prstClr val="black">
                      <a:alpha val="40000"/>
                    </a:prstClr>
                  </a:outerShdw>
                </a:effectLst>
                <a:latin typeface="Rockwell Extra Bold" panose="02060903040505020403" pitchFamily="18" charset="0"/>
              </a:rPr>
              <a:t>Signatures are only unique according to their parameter list!</a:t>
            </a:r>
          </a:p>
        </p:txBody>
      </p:sp>
      <p:sp>
        <p:nvSpPr>
          <p:cNvPr id="2" name="TextBox 1">
            <a:extLst>
              <a:ext uri="{FF2B5EF4-FFF2-40B4-BE49-F238E27FC236}">
                <a16:creationId xmlns:a16="http://schemas.microsoft.com/office/drawing/2014/main" id="{BC72B2DB-6236-592C-E896-497D6FE1C53C}"/>
              </a:ext>
            </a:extLst>
          </p:cNvPr>
          <p:cNvSpPr txBox="1"/>
          <p:nvPr/>
        </p:nvSpPr>
        <p:spPr>
          <a:xfrm>
            <a:off x="152400" y="2408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Function Overloading</a:t>
            </a:r>
          </a:p>
        </p:txBody>
      </p:sp>
      <p:pic>
        <p:nvPicPr>
          <p:cNvPr id="4" name="Picture 3">
            <a:extLst>
              <a:ext uri="{FF2B5EF4-FFF2-40B4-BE49-F238E27FC236}">
                <a16:creationId xmlns:a16="http://schemas.microsoft.com/office/drawing/2014/main" id="{44B57884-12D4-2FDA-E4FF-C5A9EB8736DC}"/>
              </a:ext>
            </a:extLst>
          </p:cNvPr>
          <p:cNvPicPr>
            <a:picLocks noChangeAspect="1"/>
          </p:cNvPicPr>
          <p:nvPr/>
        </p:nvPicPr>
        <p:blipFill>
          <a:blip r:embed="rId2"/>
          <a:stretch>
            <a:fillRect/>
          </a:stretch>
        </p:blipFill>
        <p:spPr>
          <a:xfrm>
            <a:off x="7431939" y="2247735"/>
            <a:ext cx="3677163" cy="2362530"/>
          </a:xfrm>
          <a:prstGeom prst="rect">
            <a:avLst/>
          </a:prstGeom>
        </p:spPr>
      </p:pic>
    </p:spTree>
    <p:extLst>
      <p:ext uri="{BB962C8B-B14F-4D97-AF65-F5344CB8AC3E}">
        <p14:creationId xmlns:p14="http://schemas.microsoft.com/office/powerpoint/2010/main" val="561232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152400" y="2690348"/>
            <a:ext cx="3988279" cy="1477328"/>
          </a:xfrm>
          <a:prstGeom prst="rect">
            <a:avLst/>
          </a:prstGeom>
          <a:noFill/>
        </p:spPr>
        <p:txBody>
          <a:bodyPr wrap="square" rtlCol="0" anchor="ctr">
            <a:spAutoFit/>
          </a:bodyPr>
          <a:lstStyle/>
          <a:p>
            <a:r>
              <a:rPr lang="en-US" dirty="0">
                <a:effectLst>
                  <a:outerShdw blurRad="63500" sx="102000" sy="102000" algn="ctr" rotWithShape="0">
                    <a:prstClr val="black">
                      <a:alpha val="40000"/>
                    </a:prstClr>
                  </a:outerShdw>
                </a:effectLst>
                <a:latin typeface="Rockwell Extra Bold" panose="02060903040505020403" pitchFamily="18" charset="0"/>
              </a:rPr>
              <a:t>Here there is no way for the compiler to know which function it should call.</a:t>
            </a:r>
          </a:p>
          <a:p>
            <a:r>
              <a:rPr lang="en-US" dirty="0">
                <a:effectLst>
                  <a:outerShdw blurRad="63500" sx="102000" sy="102000" algn="ctr" rotWithShape="0">
                    <a:prstClr val="black">
                      <a:alpha val="40000"/>
                    </a:prstClr>
                  </a:outerShdw>
                </a:effectLst>
                <a:latin typeface="Rockwell Extra Bold" panose="02060903040505020403" pitchFamily="18" charset="0"/>
              </a:rPr>
              <a:t>You will have to pass in 2 </a:t>
            </a:r>
            <a:r>
              <a:rPr lang="en-US" dirty="0" err="1">
                <a:effectLst>
                  <a:outerShdw blurRad="63500" sx="102000" sy="102000" algn="ctr" rotWithShape="0">
                    <a:prstClr val="black">
                      <a:alpha val="40000"/>
                    </a:prstClr>
                  </a:outerShdw>
                </a:effectLst>
                <a:latin typeface="Rockwell Extra Bold" panose="02060903040505020403" pitchFamily="18" charset="0"/>
              </a:rPr>
              <a:t>ints</a:t>
            </a:r>
            <a:r>
              <a:rPr lang="en-US" dirty="0">
                <a:effectLst>
                  <a:outerShdw blurRad="63500" sx="102000" sy="102000" algn="ctr" rotWithShape="0">
                    <a:prstClr val="black">
                      <a:alpha val="40000"/>
                    </a:prstClr>
                  </a:outerShdw>
                </a:effectLst>
                <a:latin typeface="Rockwell Extra Bold" panose="02060903040505020403" pitchFamily="18" charset="0"/>
              </a:rPr>
              <a:t> in both functions.</a:t>
            </a:r>
          </a:p>
        </p:txBody>
      </p:sp>
      <p:sp>
        <p:nvSpPr>
          <p:cNvPr id="2" name="TextBox 1">
            <a:extLst>
              <a:ext uri="{FF2B5EF4-FFF2-40B4-BE49-F238E27FC236}">
                <a16:creationId xmlns:a16="http://schemas.microsoft.com/office/drawing/2014/main" id="{BC72B2DB-6236-592C-E896-497D6FE1C53C}"/>
              </a:ext>
            </a:extLst>
          </p:cNvPr>
          <p:cNvSpPr txBox="1"/>
          <p:nvPr/>
        </p:nvSpPr>
        <p:spPr>
          <a:xfrm>
            <a:off x="152400" y="2408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Function Overloading</a:t>
            </a:r>
          </a:p>
        </p:txBody>
      </p:sp>
      <p:pic>
        <p:nvPicPr>
          <p:cNvPr id="5" name="Picture 4">
            <a:extLst>
              <a:ext uri="{FF2B5EF4-FFF2-40B4-BE49-F238E27FC236}">
                <a16:creationId xmlns:a16="http://schemas.microsoft.com/office/drawing/2014/main" id="{506C02C7-4A49-7529-A63C-FC31E2794890}"/>
              </a:ext>
            </a:extLst>
          </p:cNvPr>
          <p:cNvPicPr>
            <a:picLocks noChangeAspect="1"/>
          </p:cNvPicPr>
          <p:nvPr/>
        </p:nvPicPr>
        <p:blipFill>
          <a:blip r:embed="rId2"/>
          <a:stretch>
            <a:fillRect/>
          </a:stretch>
        </p:blipFill>
        <p:spPr>
          <a:xfrm>
            <a:off x="7580265" y="2208211"/>
            <a:ext cx="3486637" cy="2076740"/>
          </a:xfrm>
          <a:prstGeom prst="rect">
            <a:avLst/>
          </a:prstGeom>
        </p:spPr>
      </p:pic>
    </p:spTree>
    <p:extLst>
      <p:ext uri="{BB962C8B-B14F-4D97-AF65-F5344CB8AC3E}">
        <p14:creationId xmlns:p14="http://schemas.microsoft.com/office/powerpoint/2010/main" val="387048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152400" y="2967348"/>
            <a:ext cx="3988279" cy="923330"/>
          </a:xfrm>
          <a:prstGeom prst="rect">
            <a:avLst/>
          </a:prstGeom>
          <a:noFill/>
        </p:spPr>
        <p:txBody>
          <a:bodyPr wrap="square" rtlCol="0" anchor="ctr">
            <a:spAutoFit/>
          </a:bodyPr>
          <a:lstStyle/>
          <a:p>
            <a:r>
              <a:rPr lang="en-US" dirty="0">
                <a:effectLst>
                  <a:outerShdw blurRad="63500" sx="102000" sy="102000" algn="ctr" rotWithShape="0">
                    <a:prstClr val="black">
                      <a:alpha val="40000"/>
                    </a:prstClr>
                  </a:outerShdw>
                </a:effectLst>
                <a:latin typeface="Rockwell Extra Bold" panose="02060903040505020403" pitchFamily="18" charset="0"/>
              </a:rPr>
              <a:t>It can be really confusing so the compiler won’t allow you to do so.</a:t>
            </a:r>
          </a:p>
        </p:txBody>
      </p:sp>
      <p:sp>
        <p:nvSpPr>
          <p:cNvPr id="2" name="TextBox 1">
            <a:extLst>
              <a:ext uri="{FF2B5EF4-FFF2-40B4-BE49-F238E27FC236}">
                <a16:creationId xmlns:a16="http://schemas.microsoft.com/office/drawing/2014/main" id="{BC72B2DB-6236-592C-E896-497D6FE1C53C}"/>
              </a:ext>
            </a:extLst>
          </p:cNvPr>
          <p:cNvSpPr txBox="1"/>
          <p:nvPr/>
        </p:nvSpPr>
        <p:spPr>
          <a:xfrm>
            <a:off x="152400" y="2408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Function Overloading</a:t>
            </a:r>
          </a:p>
        </p:txBody>
      </p:sp>
      <p:pic>
        <p:nvPicPr>
          <p:cNvPr id="5" name="Picture 4">
            <a:extLst>
              <a:ext uri="{FF2B5EF4-FFF2-40B4-BE49-F238E27FC236}">
                <a16:creationId xmlns:a16="http://schemas.microsoft.com/office/drawing/2014/main" id="{506C02C7-4A49-7529-A63C-FC31E2794890}"/>
              </a:ext>
            </a:extLst>
          </p:cNvPr>
          <p:cNvPicPr>
            <a:picLocks noChangeAspect="1"/>
          </p:cNvPicPr>
          <p:nvPr/>
        </p:nvPicPr>
        <p:blipFill>
          <a:blip r:embed="rId2"/>
          <a:stretch>
            <a:fillRect/>
          </a:stretch>
        </p:blipFill>
        <p:spPr>
          <a:xfrm>
            <a:off x="7580265" y="2208211"/>
            <a:ext cx="3486637" cy="207674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4E6A386-1BAE-B9BC-8570-6B512BC2A13E}"/>
                  </a:ext>
                </a:extLst>
              </p14:cNvPr>
              <p14:cNvContentPartPr/>
              <p14:nvPr/>
            </p14:nvContentPartPr>
            <p14:xfrm>
              <a:off x="8375760" y="2432160"/>
              <a:ext cx="533520" cy="1219320"/>
            </p14:xfrm>
          </p:contentPart>
        </mc:Choice>
        <mc:Fallback xmlns="">
          <p:pic>
            <p:nvPicPr>
              <p:cNvPr id="3" name="Ink 2">
                <a:extLst>
                  <a:ext uri="{FF2B5EF4-FFF2-40B4-BE49-F238E27FC236}">
                    <a16:creationId xmlns:a16="http://schemas.microsoft.com/office/drawing/2014/main" id="{44E6A386-1BAE-B9BC-8570-6B512BC2A13E}"/>
                  </a:ext>
                </a:extLst>
              </p:cNvPr>
              <p:cNvPicPr/>
              <p:nvPr/>
            </p:nvPicPr>
            <p:blipFill>
              <a:blip r:embed="rId4"/>
              <a:stretch>
                <a:fillRect/>
              </a:stretch>
            </p:blipFill>
            <p:spPr>
              <a:xfrm>
                <a:off x="8366400" y="2422800"/>
                <a:ext cx="552240" cy="1238040"/>
              </a:xfrm>
              <a:prstGeom prst="rect">
                <a:avLst/>
              </a:prstGeom>
            </p:spPr>
          </p:pic>
        </mc:Fallback>
      </mc:AlternateContent>
    </p:spTree>
    <p:extLst>
      <p:ext uri="{BB962C8B-B14F-4D97-AF65-F5344CB8AC3E}">
        <p14:creationId xmlns:p14="http://schemas.microsoft.com/office/powerpoint/2010/main" val="546211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18A717-6FD1-E8A1-60E2-6094601BA0AE}"/>
              </a:ext>
            </a:extLst>
          </p:cNvPr>
          <p:cNvSpPr txBox="1"/>
          <p:nvPr/>
        </p:nvSpPr>
        <p:spPr>
          <a:xfrm>
            <a:off x="0" y="0"/>
            <a:ext cx="12192000" cy="861774"/>
          </a:xfrm>
          <a:prstGeom prst="rect">
            <a:avLst/>
          </a:prstGeom>
          <a:noFill/>
        </p:spPr>
        <p:txBody>
          <a:bodyPr wrap="square" rtlCol="0" anchor="ctr">
            <a:spAutoFit/>
          </a:bodyPr>
          <a:lstStyle/>
          <a:p>
            <a:r>
              <a:rPr lang="en-US" sz="5000" dirty="0">
                <a:latin typeface="Rockwell Extra Bold" panose="02060903040505020403" pitchFamily="18" charset="0"/>
              </a:rPr>
              <a:t>Research</a:t>
            </a:r>
          </a:p>
        </p:txBody>
      </p:sp>
      <p:pic>
        <p:nvPicPr>
          <p:cNvPr id="1030" name="Picture 6" descr="Download Book Png 8 HQ PNG Image | FreePNGImg">
            <a:extLst>
              <a:ext uri="{FF2B5EF4-FFF2-40B4-BE49-F238E27FC236}">
                <a16:creationId xmlns:a16="http://schemas.microsoft.com/office/drawing/2014/main" id="{3733B1BF-5D16-AD72-49D0-EDF847097C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3090253">
            <a:off x="6356486" y="9282731"/>
            <a:ext cx="6182414" cy="447881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ree Book Transparent Background, Download Free Book Transparent Background  png images, Free ClipArts on Clipart Library">
            <a:extLst>
              <a:ext uri="{FF2B5EF4-FFF2-40B4-BE49-F238E27FC236}">
                <a16:creationId xmlns:a16="http://schemas.microsoft.com/office/drawing/2014/main" id="{FC18C527-C23A-DB2F-82A5-A51EB148C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4860081">
            <a:off x="11058247" y="7415415"/>
            <a:ext cx="989218" cy="46653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Download Book Png 8 HQ PNG Image | FreePNGImg">
            <a:extLst>
              <a:ext uri="{FF2B5EF4-FFF2-40B4-BE49-F238E27FC236}">
                <a16:creationId xmlns:a16="http://schemas.microsoft.com/office/drawing/2014/main" id="{76A8B196-D548-0ED1-0AB6-88DFADA4D6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8085413">
            <a:off x="-5443581" y="-2681299"/>
            <a:ext cx="6675014" cy="48356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Free Book Transparent Background, Download Free Book Transparent Background  png images, Free ClipArts on Clipart Library">
            <a:extLst>
              <a:ext uri="{FF2B5EF4-FFF2-40B4-BE49-F238E27FC236}">
                <a16:creationId xmlns:a16="http://schemas.microsoft.com/office/drawing/2014/main" id="{494D96F5-C616-7B0F-E8CA-5F97BDE1BB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764756">
            <a:off x="11296942" y="-2220444"/>
            <a:ext cx="6244266" cy="294488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ook PNG, Book Transparent Background - FreeIconsPNG">
            <a:extLst>
              <a:ext uri="{FF2B5EF4-FFF2-40B4-BE49-F238E27FC236}">
                <a16:creationId xmlns:a16="http://schemas.microsoft.com/office/drawing/2014/main" id="{089D309A-FBB7-66BC-9A72-4529D0356B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1043890">
            <a:off x="670412" y="7456475"/>
            <a:ext cx="1137408" cy="75353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Book PNG, Book Transparent Background - FreeIconsPNG">
            <a:extLst>
              <a:ext uri="{FF2B5EF4-FFF2-40B4-BE49-F238E27FC236}">
                <a16:creationId xmlns:a16="http://schemas.microsoft.com/office/drawing/2014/main" id="{0038F6AA-7B5E-6074-2CE6-E0656B3E24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01859" y="1344958"/>
            <a:ext cx="7547676" cy="50003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Free Book Transparent Background, Download Free Book Transparent Background  png images, Free ClipArts on Clipart Library">
            <a:extLst>
              <a:ext uri="{FF2B5EF4-FFF2-40B4-BE49-F238E27FC236}">
                <a16:creationId xmlns:a16="http://schemas.microsoft.com/office/drawing/2014/main" id="{01E5FFC0-E3F7-EF98-1D74-12F20178D5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082652">
            <a:off x="2871369" y="7952505"/>
            <a:ext cx="752566" cy="35492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Download Book Png 8 HQ PNG Image | FreePNGImg">
            <a:extLst>
              <a:ext uri="{FF2B5EF4-FFF2-40B4-BE49-F238E27FC236}">
                <a16:creationId xmlns:a16="http://schemas.microsoft.com/office/drawing/2014/main" id="{C2CDF20A-587C-CA36-18FA-5B636EAAF8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788076">
            <a:off x="-1294112" y="7887586"/>
            <a:ext cx="1754280" cy="12708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Free Book Transparent Background, Download Free Book Transparent Background  png images, Free ClipArts on Clipart Library">
            <a:extLst>
              <a:ext uri="{FF2B5EF4-FFF2-40B4-BE49-F238E27FC236}">
                <a16:creationId xmlns:a16="http://schemas.microsoft.com/office/drawing/2014/main" id="{D5BFC616-FBFB-17B0-2E44-C75FB65B3A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6616" y="6591607"/>
            <a:ext cx="8190660" cy="38628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E9BC75D-C4D4-E7F8-2CA2-7CC1961F996B}"/>
              </a:ext>
            </a:extLst>
          </p:cNvPr>
          <p:cNvSpPr txBox="1"/>
          <p:nvPr/>
        </p:nvSpPr>
        <p:spPr>
          <a:xfrm>
            <a:off x="0" y="2257144"/>
            <a:ext cx="12192000" cy="3170099"/>
          </a:xfrm>
          <a:prstGeom prst="rect">
            <a:avLst/>
          </a:prstGeom>
          <a:noFill/>
        </p:spPr>
        <p:txBody>
          <a:bodyPr wrap="square" rtlCol="0" anchor="ctr">
            <a:spAutoFit/>
          </a:bodyPr>
          <a:lstStyle/>
          <a:p>
            <a:pPr algn="ctr"/>
            <a:r>
              <a:rPr lang="en-US" sz="10000" dirty="0">
                <a:latin typeface="Rockwell Extra Bold" panose="02060903040505020403" pitchFamily="18" charset="0"/>
              </a:rPr>
              <a:t>Grow your knowledge.</a:t>
            </a:r>
          </a:p>
        </p:txBody>
      </p:sp>
    </p:spTree>
    <p:extLst>
      <p:ext uri="{BB962C8B-B14F-4D97-AF65-F5344CB8AC3E}">
        <p14:creationId xmlns:p14="http://schemas.microsoft.com/office/powerpoint/2010/main" val="3868994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152400" y="2413353"/>
            <a:ext cx="3988279" cy="2031325"/>
          </a:xfrm>
          <a:prstGeom prst="rect">
            <a:avLst/>
          </a:prstGeom>
          <a:noFill/>
        </p:spPr>
        <p:txBody>
          <a:bodyPr wrap="square" rtlCol="0" anchor="ctr">
            <a:spAutoFit/>
          </a:bodyPr>
          <a:lstStyle/>
          <a:p>
            <a:r>
              <a:rPr lang="en-US" dirty="0">
                <a:effectLst>
                  <a:outerShdw blurRad="63500" sx="102000" sy="102000" algn="ctr" rotWithShape="0">
                    <a:prstClr val="black">
                      <a:alpha val="40000"/>
                    </a:prstClr>
                  </a:outerShdw>
                </a:effectLst>
                <a:latin typeface="Rockwell Extra Bold" panose="02060903040505020403" pitchFamily="18" charset="0"/>
              </a:rPr>
              <a:t>Instead only parameter list needs to be unique,</a:t>
            </a:r>
            <a:br>
              <a:rPr lang="en-US" dirty="0">
                <a:effectLst>
                  <a:outerShdw blurRad="63500" sx="102000" sy="102000" algn="ctr" rotWithShape="0">
                    <a:prstClr val="black">
                      <a:alpha val="40000"/>
                    </a:prstClr>
                  </a:outerShdw>
                </a:effectLst>
                <a:latin typeface="Rockwell Extra Bold" panose="02060903040505020403" pitchFamily="18" charset="0"/>
              </a:rPr>
            </a:br>
            <a:r>
              <a:rPr lang="en-US" dirty="0">
                <a:effectLst>
                  <a:outerShdw blurRad="63500" sx="102000" sy="102000" algn="ctr" rotWithShape="0">
                    <a:prstClr val="black">
                      <a:alpha val="40000"/>
                    </a:prstClr>
                  </a:outerShdw>
                </a:effectLst>
                <a:latin typeface="Rockwell Extra Bold" panose="02060903040505020403" pitchFamily="18" charset="0"/>
              </a:rPr>
              <a:t>Parameter list are unique according to:</a:t>
            </a:r>
          </a:p>
          <a:p>
            <a:r>
              <a:rPr lang="en-US" dirty="0">
                <a:effectLst>
                  <a:outerShdw blurRad="63500" sx="102000" sy="102000" algn="ctr" rotWithShape="0">
                    <a:prstClr val="black">
                      <a:alpha val="40000"/>
                    </a:prstClr>
                  </a:outerShdw>
                </a:effectLst>
                <a:latin typeface="Rockwell Extra Bold" panose="02060903040505020403" pitchFamily="18" charset="0"/>
              </a:rPr>
              <a:t>Number of parameters, Datatype of parameters, or Order of parameters.</a:t>
            </a:r>
          </a:p>
        </p:txBody>
      </p:sp>
      <p:sp>
        <p:nvSpPr>
          <p:cNvPr id="2" name="TextBox 1">
            <a:extLst>
              <a:ext uri="{FF2B5EF4-FFF2-40B4-BE49-F238E27FC236}">
                <a16:creationId xmlns:a16="http://schemas.microsoft.com/office/drawing/2014/main" id="{BC72B2DB-6236-592C-E896-497D6FE1C53C}"/>
              </a:ext>
            </a:extLst>
          </p:cNvPr>
          <p:cNvSpPr txBox="1"/>
          <p:nvPr/>
        </p:nvSpPr>
        <p:spPr>
          <a:xfrm>
            <a:off x="152400" y="2408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Function Overloading</a:t>
            </a:r>
          </a:p>
        </p:txBody>
      </p:sp>
      <p:pic>
        <p:nvPicPr>
          <p:cNvPr id="4" name="Picture 3">
            <a:extLst>
              <a:ext uri="{FF2B5EF4-FFF2-40B4-BE49-F238E27FC236}">
                <a16:creationId xmlns:a16="http://schemas.microsoft.com/office/drawing/2014/main" id="{0ED890CC-F653-F125-5265-9F6A541D83F9}"/>
              </a:ext>
            </a:extLst>
          </p:cNvPr>
          <p:cNvPicPr>
            <a:picLocks noChangeAspect="1"/>
          </p:cNvPicPr>
          <p:nvPr/>
        </p:nvPicPr>
        <p:blipFill>
          <a:blip r:embed="rId2"/>
          <a:stretch>
            <a:fillRect/>
          </a:stretch>
        </p:blipFill>
        <p:spPr>
          <a:xfrm>
            <a:off x="7395714" y="1168400"/>
            <a:ext cx="3956648" cy="5244858"/>
          </a:xfrm>
          <a:prstGeom prst="rect">
            <a:avLst/>
          </a:prstGeom>
        </p:spPr>
      </p:pic>
    </p:spTree>
    <p:extLst>
      <p:ext uri="{BB962C8B-B14F-4D97-AF65-F5344CB8AC3E}">
        <p14:creationId xmlns:p14="http://schemas.microsoft.com/office/powerpoint/2010/main" val="3470497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152400" y="1843950"/>
            <a:ext cx="11887200" cy="3170099"/>
          </a:xfrm>
          <a:prstGeom prst="rect">
            <a:avLst/>
          </a:prstGeom>
          <a:noFill/>
        </p:spPr>
        <p:txBody>
          <a:bodyPr wrap="square" rtlCol="0" anchor="ctr">
            <a:spAutoFit/>
          </a:bodyPr>
          <a:lstStyle/>
          <a:p>
            <a:pPr algn="ctr"/>
            <a:r>
              <a:rPr lang="en-US" sz="10000" dirty="0">
                <a:effectLst>
                  <a:outerShdw blurRad="63500" sx="102000" sy="102000" algn="ctr" rotWithShape="0">
                    <a:prstClr val="black">
                      <a:alpha val="40000"/>
                    </a:prstClr>
                  </a:outerShdw>
                </a:effectLst>
                <a:latin typeface="Rockwell Extra Bold" panose="02060903040505020403" pitchFamily="18" charset="0"/>
              </a:rPr>
              <a:t>Reference Parameters</a:t>
            </a:r>
          </a:p>
        </p:txBody>
      </p:sp>
      <p:sp>
        <p:nvSpPr>
          <p:cNvPr id="2" name="TextBox 1">
            <a:extLst>
              <a:ext uri="{FF2B5EF4-FFF2-40B4-BE49-F238E27FC236}">
                <a16:creationId xmlns:a16="http://schemas.microsoft.com/office/drawing/2014/main" id="{BC72B2DB-6236-592C-E896-497D6FE1C53C}"/>
              </a:ext>
            </a:extLst>
          </p:cNvPr>
          <p:cNvSpPr txBox="1"/>
          <p:nvPr/>
        </p:nvSpPr>
        <p:spPr>
          <a:xfrm>
            <a:off x="152400" y="2408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Function</a:t>
            </a:r>
          </a:p>
        </p:txBody>
      </p:sp>
    </p:spTree>
    <p:extLst>
      <p:ext uri="{BB962C8B-B14F-4D97-AF65-F5344CB8AC3E}">
        <p14:creationId xmlns:p14="http://schemas.microsoft.com/office/powerpoint/2010/main" val="2234393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2" name="TextBox 1">
            <a:extLst>
              <a:ext uri="{FF2B5EF4-FFF2-40B4-BE49-F238E27FC236}">
                <a16:creationId xmlns:a16="http://schemas.microsoft.com/office/drawing/2014/main" id="{BC72B2DB-6236-592C-E896-497D6FE1C53C}"/>
              </a:ext>
            </a:extLst>
          </p:cNvPr>
          <p:cNvSpPr txBox="1"/>
          <p:nvPr/>
        </p:nvSpPr>
        <p:spPr>
          <a:xfrm>
            <a:off x="152400" y="2408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Reference Parameters</a:t>
            </a:r>
          </a:p>
        </p:txBody>
      </p:sp>
      <p:sp>
        <p:nvSpPr>
          <p:cNvPr id="3" name="TextBox 2">
            <a:extLst>
              <a:ext uri="{FF2B5EF4-FFF2-40B4-BE49-F238E27FC236}">
                <a16:creationId xmlns:a16="http://schemas.microsoft.com/office/drawing/2014/main" id="{A138C28D-1DA4-A924-1D23-E88267BDD391}"/>
              </a:ext>
            </a:extLst>
          </p:cNvPr>
          <p:cNvSpPr txBox="1"/>
          <p:nvPr/>
        </p:nvSpPr>
        <p:spPr>
          <a:xfrm>
            <a:off x="152400" y="2690353"/>
            <a:ext cx="3988279" cy="1477328"/>
          </a:xfrm>
          <a:prstGeom prst="rect">
            <a:avLst/>
          </a:prstGeom>
          <a:noFill/>
        </p:spPr>
        <p:txBody>
          <a:bodyPr wrap="square" rtlCol="0" anchor="ctr">
            <a:spAutoFit/>
          </a:bodyPr>
          <a:lstStyle/>
          <a:p>
            <a:r>
              <a:rPr lang="en-US" dirty="0">
                <a:effectLst>
                  <a:outerShdw blurRad="63500" sx="102000" sy="102000" algn="ctr" rotWithShape="0">
                    <a:prstClr val="black">
                      <a:alpha val="40000"/>
                    </a:prstClr>
                  </a:outerShdw>
                </a:effectLst>
                <a:latin typeface="Rockwell Extra Bold" panose="02060903040505020403" pitchFamily="18" charset="0"/>
              </a:rPr>
              <a:t>When you pass in a parameter, you will always pass it in as either a value type or a reference type.</a:t>
            </a:r>
          </a:p>
          <a:p>
            <a:r>
              <a:rPr lang="en-US" dirty="0">
                <a:effectLst>
                  <a:outerShdw blurRad="63500" sx="102000" sy="102000" algn="ctr" rotWithShape="0">
                    <a:prstClr val="black">
                      <a:alpha val="40000"/>
                    </a:prstClr>
                  </a:outerShdw>
                </a:effectLst>
                <a:latin typeface="Rockwell Extra Bold" panose="02060903040505020403" pitchFamily="18" charset="0"/>
              </a:rPr>
              <a:t>(Recall from Arrays)</a:t>
            </a:r>
          </a:p>
        </p:txBody>
      </p:sp>
    </p:spTree>
    <p:extLst>
      <p:ext uri="{BB962C8B-B14F-4D97-AF65-F5344CB8AC3E}">
        <p14:creationId xmlns:p14="http://schemas.microsoft.com/office/powerpoint/2010/main" val="1603074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2" name="TextBox 1">
            <a:extLst>
              <a:ext uri="{FF2B5EF4-FFF2-40B4-BE49-F238E27FC236}">
                <a16:creationId xmlns:a16="http://schemas.microsoft.com/office/drawing/2014/main" id="{BC72B2DB-6236-592C-E896-497D6FE1C53C}"/>
              </a:ext>
            </a:extLst>
          </p:cNvPr>
          <p:cNvSpPr txBox="1"/>
          <p:nvPr/>
        </p:nvSpPr>
        <p:spPr>
          <a:xfrm>
            <a:off x="152400" y="2408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Reference Parameters</a:t>
            </a:r>
          </a:p>
        </p:txBody>
      </p:sp>
      <p:sp>
        <p:nvSpPr>
          <p:cNvPr id="3" name="TextBox 2">
            <a:extLst>
              <a:ext uri="{FF2B5EF4-FFF2-40B4-BE49-F238E27FC236}">
                <a16:creationId xmlns:a16="http://schemas.microsoft.com/office/drawing/2014/main" id="{A138C28D-1DA4-A924-1D23-E88267BDD391}"/>
              </a:ext>
            </a:extLst>
          </p:cNvPr>
          <p:cNvSpPr txBox="1"/>
          <p:nvPr/>
        </p:nvSpPr>
        <p:spPr>
          <a:xfrm>
            <a:off x="152400" y="1997861"/>
            <a:ext cx="3988279" cy="2862322"/>
          </a:xfrm>
          <a:prstGeom prst="rect">
            <a:avLst/>
          </a:prstGeom>
          <a:noFill/>
        </p:spPr>
        <p:txBody>
          <a:bodyPr wrap="square" rtlCol="0" anchor="ctr">
            <a:spAutoFit/>
          </a:bodyPr>
          <a:lstStyle/>
          <a:p>
            <a:r>
              <a:rPr lang="en-US" dirty="0">
                <a:effectLst>
                  <a:outerShdw blurRad="63500" sx="102000" sy="102000" algn="ctr" rotWithShape="0">
                    <a:prstClr val="black">
                      <a:alpha val="40000"/>
                    </a:prstClr>
                  </a:outerShdw>
                </a:effectLst>
                <a:latin typeface="Rockwell Extra Bold" panose="02060903040505020403" pitchFamily="18" charset="0"/>
              </a:rPr>
              <a:t>In this example,</a:t>
            </a:r>
          </a:p>
          <a:p>
            <a:r>
              <a:rPr lang="en-US" dirty="0">
                <a:effectLst>
                  <a:outerShdw blurRad="63500" sx="102000" sy="102000" algn="ctr" rotWithShape="0">
                    <a:prstClr val="black">
                      <a:alpha val="40000"/>
                    </a:prstClr>
                  </a:outerShdw>
                </a:effectLst>
                <a:latin typeface="Rockwell Extra Bold" panose="02060903040505020403" pitchFamily="18" charset="0"/>
              </a:rPr>
              <a:t>We got 2 variables of int datatype which is a simple VALUE type.</a:t>
            </a:r>
          </a:p>
          <a:p>
            <a:r>
              <a:rPr lang="en-US" dirty="0">
                <a:effectLst>
                  <a:outerShdw blurRad="63500" sx="102000" sy="102000" algn="ctr" rotWithShape="0">
                    <a:prstClr val="black">
                      <a:alpha val="40000"/>
                    </a:prstClr>
                  </a:outerShdw>
                </a:effectLst>
                <a:latin typeface="Rockwell Extra Bold" panose="02060903040505020403" pitchFamily="18" charset="0"/>
              </a:rPr>
              <a:t>What is the expected output of this function?</a:t>
            </a:r>
          </a:p>
          <a:p>
            <a:r>
              <a:rPr lang="en-US" dirty="0">
                <a:effectLst>
                  <a:outerShdw blurRad="63500" sx="102000" sy="102000" algn="ctr" rotWithShape="0">
                    <a:prstClr val="black">
                      <a:alpha val="40000"/>
                    </a:prstClr>
                  </a:outerShdw>
                </a:effectLst>
                <a:latin typeface="Rockwell Extra Bold" panose="02060903040505020403" pitchFamily="18" charset="0"/>
              </a:rPr>
              <a:t>We expect that x1 and y1 values will be swapped, so we expect that it will print out 7 5.</a:t>
            </a:r>
          </a:p>
        </p:txBody>
      </p:sp>
      <p:pic>
        <p:nvPicPr>
          <p:cNvPr id="5" name="Picture 4">
            <a:extLst>
              <a:ext uri="{FF2B5EF4-FFF2-40B4-BE49-F238E27FC236}">
                <a16:creationId xmlns:a16="http://schemas.microsoft.com/office/drawing/2014/main" id="{271908FA-7580-41F7-16B3-2A6FCB1BEDC4}"/>
              </a:ext>
            </a:extLst>
          </p:cNvPr>
          <p:cNvPicPr>
            <a:picLocks noChangeAspect="1"/>
          </p:cNvPicPr>
          <p:nvPr/>
        </p:nvPicPr>
        <p:blipFill>
          <a:blip r:embed="rId2"/>
          <a:stretch>
            <a:fillRect/>
          </a:stretch>
        </p:blipFill>
        <p:spPr>
          <a:xfrm>
            <a:off x="7174091" y="1343408"/>
            <a:ext cx="4296375" cy="2152950"/>
          </a:xfrm>
          <a:prstGeom prst="rect">
            <a:avLst/>
          </a:prstGeom>
        </p:spPr>
      </p:pic>
      <p:pic>
        <p:nvPicPr>
          <p:cNvPr id="7" name="Picture 6">
            <a:extLst>
              <a:ext uri="{FF2B5EF4-FFF2-40B4-BE49-F238E27FC236}">
                <a16:creationId xmlns:a16="http://schemas.microsoft.com/office/drawing/2014/main" id="{B08D4CD2-7D37-9241-1283-B9FA71D3B295}"/>
              </a:ext>
            </a:extLst>
          </p:cNvPr>
          <p:cNvPicPr>
            <a:picLocks noChangeAspect="1"/>
          </p:cNvPicPr>
          <p:nvPr/>
        </p:nvPicPr>
        <p:blipFill>
          <a:blip r:embed="rId3"/>
          <a:stretch>
            <a:fillRect/>
          </a:stretch>
        </p:blipFill>
        <p:spPr>
          <a:xfrm>
            <a:off x="6974038" y="3703781"/>
            <a:ext cx="4696480" cy="2029108"/>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DCC0044A-C576-C5F3-95CE-6E86C5F8F79D}"/>
                  </a:ext>
                </a:extLst>
              </p14:cNvPr>
              <p14:cNvContentPartPr/>
              <p14:nvPr/>
            </p14:nvContentPartPr>
            <p14:xfrm>
              <a:off x="654120" y="2387520"/>
              <a:ext cx="10141200" cy="2445120"/>
            </p14:xfrm>
          </p:contentPart>
        </mc:Choice>
        <mc:Fallback xmlns="">
          <p:pic>
            <p:nvPicPr>
              <p:cNvPr id="9" name="Ink 8">
                <a:extLst>
                  <a:ext uri="{FF2B5EF4-FFF2-40B4-BE49-F238E27FC236}">
                    <a16:creationId xmlns:a16="http://schemas.microsoft.com/office/drawing/2014/main" id="{DCC0044A-C576-C5F3-95CE-6E86C5F8F79D}"/>
                  </a:ext>
                </a:extLst>
              </p:cNvPr>
              <p:cNvPicPr/>
              <p:nvPr/>
            </p:nvPicPr>
            <p:blipFill>
              <a:blip r:embed="rId5"/>
              <a:stretch>
                <a:fillRect/>
              </a:stretch>
            </p:blipFill>
            <p:spPr>
              <a:xfrm>
                <a:off x="644760" y="2378160"/>
                <a:ext cx="10159920" cy="2463840"/>
              </a:xfrm>
              <a:prstGeom prst="rect">
                <a:avLst/>
              </a:prstGeom>
            </p:spPr>
          </p:pic>
        </mc:Fallback>
      </mc:AlternateContent>
    </p:spTree>
    <p:extLst>
      <p:ext uri="{BB962C8B-B14F-4D97-AF65-F5344CB8AC3E}">
        <p14:creationId xmlns:p14="http://schemas.microsoft.com/office/powerpoint/2010/main" val="1232895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2" name="TextBox 1">
            <a:extLst>
              <a:ext uri="{FF2B5EF4-FFF2-40B4-BE49-F238E27FC236}">
                <a16:creationId xmlns:a16="http://schemas.microsoft.com/office/drawing/2014/main" id="{BC72B2DB-6236-592C-E896-497D6FE1C53C}"/>
              </a:ext>
            </a:extLst>
          </p:cNvPr>
          <p:cNvSpPr txBox="1"/>
          <p:nvPr/>
        </p:nvSpPr>
        <p:spPr>
          <a:xfrm>
            <a:off x="152400" y="2408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Reference Parameters</a:t>
            </a:r>
          </a:p>
        </p:txBody>
      </p:sp>
      <p:sp>
        <p:nvSpPr>
          <p:cNvPr id="3" name="TextBox 2">
            <a:extLst>
              <a:ext uri="{FF2B5EF4-FFF2-40B4-BE49-F238E27FC236}">
                <a16:creationId xmlns:a16="http://schemas.microsoft.com/office/drawing/2014/main" id="{A138C28D-1DA4-A924-1D23-E88267BDD391}"/>
              </a:ext>
            </a:extLst>
          </p:cNvPr>
          <p:cNvSpPr txBox="1"/>
          <p:nvPr/>
        </p:nvSpPr>
        <p:spPr>
          <a:xfrm>
            <a:off x="152400" y="2967358"/>
            <a:ext cx="3988279" cy="923330"/>
          </a:xfrm>
          <a:prstGeom prst="rect">
            <a:avLst/>
          </a:prstGeom>
          <a:noFill/>
        </p:spPr>
        <p:txBody>
          <a:bodyPr wrap="square" rtlCol="0" anchor="ctr">
            <a:spAutoFit/>
          </a:bodyPr>
          <a:lstStyle/>
          <a:p>
            <a:r>
              <a:rPr lang="en-US" dirty="0">
                <a:effectLst>
                  <a:outerShdw blurRad="63500" sx="102000" sy="102000" algn="ctr" rotWithShape="0">
                    <a:prstClr val="black">
                      <a:alpha val="40000"/>
                    </a:prstClr>
                  </a:outerShdw>
                </a:effectLst>
                <a:latin typeface="Rockwell Extra Bold" panose="02060903040505020403" pitchFamily="18" charset="0"/>
              </a:rPr>
              <a:t>Not quite the output we were hoping for…</a:t>
            </a:r>
          </a:p>
          <a:p>
            <a:r>
              <a:rPr lang="en-US" dirty="0">
                <a:effectLst>
                  <a:outerShdw blurRad="63500" sx="102000" sy="102000" algn="ctr" rotWithShape="0">
                    <a:prstClr val="black">
                      <a:alpha val="40000"/>
                    </a:prstClr>
                  </a:outerShdw>
                </a:effectLst>
                <a:latin typeface="Rockwell Extra Bold" panose="02060903040505020403" pitchFamily="18" charset="0"/>
              </a:rPr>
              <a:t>What happened?</a:t>
            </a:r>
          </a:p>
        </p:txBody>
      </p:sp>
      <p:pic>
        <p:nvPicPr>
          <p:cNvPr id="6" name="Picture 5">
            <a:extLst>
              <a:ext uri="{FF2B5EF4-FFF2-40B4-BE49-F238E27FC236}">
                <a16:creationId xmlns:a16="http://schemas.microsoft.com/office/drawing/2014/main" id="{B5EBA13B-494F-4698-2E0A-9FB18E042CAA}"/>
              </a:ext>
            </a:extLst>
          </p:cNvPr>
          <p:cNvPicPr>
            <a:picLocks noChangeAspect="1"/>
          </p:cNvPicPr>
          <p:nvPr/>
        </p:nvPicPr>
        <p:blipFill>
          <a:blip r:embed="rId2"/>
          <a:stretch>
            <a:fillRect/>
          </a:stretch>
        </p:blipFill>
        <p:spPr>
          <a:xfrm>
            <a:off x="6734144" y="2670238"/>
            <a:ext cx="4296375" cy="1152686"/>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B3A0629F-4E64-2437-D125-201A67031624}"/>
                  </a:ext>
                </a:extLst>
              </p14:cNvPr>
              <p14:cNvContentPartPr/>
              <p14:nvPr/>
            </p14:nvContentPartPr>
            <p14:xfrm>
              <a:off x="6838920" y="2851200"/>
              <a:ext cx="425880" cy="70200"/>
            </p14:xfrm>
          </p:contentPart>
        </mc:Choice>
        <mc:Fallback xmlns="">
          <p:pic>
            <p:nvPicPr>
              <p:cNvPr id="9" name="Ink 8">
                <a:extLst>
                  <a:ext uri="{FF2B5EF4-FFF2-40B4-BE49-F238E27FC236}">
                    <a16:creationId xmlns:a16="http://schemas.microsoft.com/office/drawing/2014/main" id="{B3A0629F-4E64-2437-D125-201A67031624}"/>
                  </a:ext>
                </a:extLst>
              </p:cNvPr>
              <p:cNvPicPr/>
              <p:nvPr/>
            </p:nvPicPr>
            <p:blipFill>
              <a:blip r:embed="rId4"/>
              <a:stretch>
                <a:fillRect/>
              </a:stretch>
            </p:blipFill>
            <p:spPr>
              <a:xfrm>
                <a:off x="6829560" y="2841840"/>
                <a:ext cx="444600" cy="88920"/>
              </a:xfrm>
              <a:prstGeom prst="rect">
                <a:avLst/>
              </a:prstGeom>
            </p:spPr>
          </p:pic>
        </mc:Fallback>
      </mc:AlternateContent>
    </p:spTree>
    <p:extLst>
      <p:ext uri="{BB962C8B-B14F-4D97-AF65-F5344CB8AC3E}">
        <p14:creationId xmlns:p14="http://schemas.microsoft.com/office/powerpoint/2010/main" val="105230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2" name="TextBox 1">
            <a:extLst>
              <a:ext uri="{FF2B5EF4-FFF2-40B4-BE49-F238E27FC236}">
                <a16:creationId xmlns:a16="http://schemas.microsoft.com/office/drawing/2014/main" id="{BC72B2DB-6236-592C-E896-497D6FE1C53C}"/>
              </a:ext>
            </a:extLst>
          </p:cNvPr>
          <p:cNvSpPr txBox="1"/>
          <p:nvPr/>
        </p:nvSpPr>
        <p:spPr>
          <a:xfrm>
            <a:off x="152400" y="2408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Reference Parameters</a:t>
            </a:r>
          </a:p>
        </p:txBody>
      </p:sp>
      <p:sp>
        <p:nvSpPr>
          <p:cNvPr id="3" name="TextBox 2">
            <a:extLst>
              <a:ext uri="{FF2B5EF4-FFF2-40B4-BE49-F238E27FC236}">
                <a16:creationId xmlns:a16="http://schemas.microsoft.com/office/drawing/2014/main" id="{A138C28D-1DA4-A924-1D23-E88267BDD391}"/>
              </a:ext>
            </a:extLst>
          </p:cNvPr>
          <p:cNvSpPr txBox="1"/>
          <p:nvPr/>
        </p:nvSpPr>
        <p:spPr>
          <a:xfrm>
            <a:off x="152400" y="2551862"/>
            <a:ext cx="3988279" cy="1754326"/>
          </a:xfrm>
          <a:prstGeom prst="rect">
            <a:avLst/>
          </a:prstGeom>
          <a:noFill/>
        </p:spPr>
        <p:txBody>
          <a:bodyPr wrap="square" rtlCol="0" anchor="ctr">
            <a:spAutoFit/>
          </a:bodyPr>
          <a:lstStyle/>
          <a:p>
            <a:r>
              <a:rPr lang="en-US" dirty="0">
                <a:effectLst>
                  <a:outerShdw blurRad="63500" sx="102000" sy="102000" algn="ctr" rotWithShape="0">
                    <a:prstClr val="black">
                      <a:alpha val="40000"/>
                    </a:prstClr>
                  </a:outerShdw>
                </a:effectLst>
                <a:latin typeface="Rockwell Extra Bold" panose="02060903040505020403" pitchFamily="18" charset="0"/>
              </a:rPr>
              <a:t>We haven’t actually swapped the variables themselves.</a:t>
            </a:r>
          </a:p>
          <a:p>
            <a:r>
              <a:rPr lang="en-US" dirty="0">
                <a:effectLst>
                  <a:outerShdw blurRad="63500" sx="102000" sy="102000" algn="ctr" rotWithShape="0">
                    <a:prstClr val="black">
                      <a:alpha val="40000"/>
                    </a:prstClr>
                  </a:outerShdw>
                </a:effectLst>
                <a:latin typeface="Rockwell Extra Bold" panose="02060903040505020403" pitchFamily="18" charset="0"/>
              </a:rPr>
              <a:t>When we called the swap function.</a:t>
            </a:r>
          </a:p>
          <a:p>
            <a:r>
              <a:rPr lang="en-US" dirty="0">
                <a:effectLst>
                  <a:outerShdw blurRad="63500" sx="102000" sy="102000" algn="ctr" rotWithShape="0">
                    <a:prstClr val="black">
                      <a:alpha val="40000"/>
                    </a:prstClr>
                  </a:outerShdw>
                </a:effectLst>
                <a:latin typeface="Rockwell Extra Bold" panose="02060903040505020403" pitchFamily="18" charset="0"/>
              </a:rPr>
              <a:t>We ONLY passed in values.</a:t>
            </a:r>
          </a:p>
        </p:txBody>
      </p:sp>
      <p:pic>
        <p:nvPicPr>
          <p:cNvPr id="5" name="Picture 4">
            <a:extLst>
              <a:ext uri="{FF2B5EF4-FFF2-40B4-BE49-F238E27FC236}">
                <a16:creationId xmlns:a16="http://schemas.microsoft.com/office/drawing/2014/main" id="{1AF8BC28-483F-E1BB-476B-8E0147EFE3F3}"/>
              </a:ext>
            </a:extLst>
          </p:cNvPr>
          <p:cNvPicPr>
            <a:picLocks noChangeAspect="1"/>
          </p:cNvPicPr>
          <p:nvPr/>
        </p:nvPicPr>
        <p:blipFill>
          <a:blip r:embed="rId2"/>
          <a:stretch>
            <a:fillRect/>
          </a:stretch>
        </p:blipFill>
        <p:spPr>
          <a:xfrm>
            <a:off x="7962032" y="3117703"/>
            <a:ext cx="2133898" cy="381053"/>
          </a:xfrm>
          <a:prstGeom prst="rect">
            <a:avLst/>
          </a:prstGeom>
        </p:spPr>
      </p:pic>
    </p:spTree>
    <p:extLst>
      <p:ext uri="{BB962C8B-B14F-4D97-AF65-F5344CB8AC3E}">
        <p14:creationId xmlns:p14="http://schemas.microsoft.com/office/powerpoint/2010/main" val="3670907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2" name="TextBox 1">
            <a:extLst>
              <a:ext uri="{FF2B5EF4-FFF2-40B4-BE49-F238E27FC236}">
                <a16:creationId xmlns:a16="http://schemas.microsoft.com/office/drawing/2014/main" id="{BC72B2DB-6236-592C-E896-497D6FE1C53C}"/>
              </a:ext>
            </a:extLst>
          </p:cNvPr>
          <p:cNvSpPr txBox="1"/>
          <p:nvPr/>
        </p:nvSpPr>
        <p:spPr>
          <a:xfrm>
            <a:off x="152400" y="2408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Reference Parameters</a:t>
            </a:r>
          </a:p>
        </p:txBody>
      </p:sp>
      <p:sp>
        <p:nvSpPr>
          <p:cNvPr id="3" name="TextBox 2">
            <a:extLst>
              <a:ext uri="{FF2B5EF4-FFF2-40B4-BE49-F238E27FC236}">
                <a16:creationId xmlns:a16="http://schemas.microsoft.com/office/drawing/2014/main" id="{A138C28D-1DA4-A924-1D23-E88267BDD391}"/>
              </a:ext>
            </a:extLst>
          </p:cNvPr>
          <p:cNvSpPr txBox="1"/>
          <p:nvPr/>
        </p:nvSpPr>
        <p:spPr>
          <a:xfrm>
            <a:off x="152400" y="2690363"/>
            <a:ext cx="3988279" cy="1477328"/>
          </a:xfrm>
          <a:prstGeom prst="rect">
            <a:avLst/>
          </a:prstGeom>
          <a:noFill/>
        </p:spPr>
        <p:txBody>
          <a:bodyPr wrap="square" rtlCol="0" anchor="ctr">
            <a:spAutoFit/>
          </a:bodyPr>
          <a:lstStyle/>
          <a:p>
            <a:r>
              <a:rPr lang="en-US" dirty="0">
                <a:effectLst>
                  <a:outerShdw blurRad="63500" sx="102000" sy="102000" algn="ctr" rotWithShape="0">
                    <a:prstClr val="black">
                      <a:alpha val="40000"/>
                    </a:prstClr>
                  </a:outerShdw>
                </a:effectLst>
                <a:latin typeface="Rockwell Extra Bold" panose="02060903040505020403" pitchFamily="18" charset="0"/>
              </a:rPr>
              <a:t>It’s equivalent to doing this:</a:t>
            </a:r>
          </a:p>
          <a:p>
            <a:r>
              <a:rPr lang="en-US" dirty="0">
                <a:effectLst>
                  <a:outerShdw blurRad="63500" sx="102000" sy="102000" algn="ctr" rotWithShape="0">
                    <a:prstClr val="black">
                      <a:alpha val="40000"/>
                    </a:prstClr>
                  </a:outerShdw>
                </a:effectLst>
                <a:latin typeface="Rockwell Extra Bold" panose="02060903040505020403" pitchFamily="18" charset="0"/>
              </a:rPr>
              <a:t>We ONLY swapped the parameters/variables inside the function scope!</a:t>
            </a:r>
          </a:p>
        </p:txBody>
      </p:sp>
      <p:pic>
        <p:nvPicPr>
          <p:cNvPr id="6" name="Picture 5">
            <a:extLst>
              <a:ext uri="{FF2B5EF4-FFF2-40B4-BE49-F238E27FC236}">
                <a16:creationId xmlns:a16="http://schemas.microsoft.com/office/drawing/2014/main" id="{4A4DA6D2-A30E-6EAB-E771-BE1AA3AD2F41}"/>
              </a:ext>
            </a:extLst>
          </p:cNvPr>
          <p:cNvPicPr>
            <a:picLocks noChangeAspect="1"/>
          </p:cNvPicPr>
          <p:nvPr/>
        </p:nvPicPr>
        <p:blipFill>
          <a:blip r:embed="rId2"/>
          <a:stretch>
            <a:fillRect/>
          </a:stretch>
        </p:blipFill>
        <p:spPr>
          <a:xfrm>
            <a:off x="7580265" y="2485893"/>
            <a:ext cx="2753109" cy="1886213"/>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12B04085-1053-5216-EE73-4E1BC92073F4}"/>
                  </a:ext>
                </a:extLst>
              </p14:cNvPr>
              <p14:cNvContentPartPr/>
              <p14:nvPr/>
            </p14:nvContentPartPr>
            <p14:xfrm>
              <a:off x="7651800" y="2552760"/>
              <a:ext cx="2254680" cy="1810080"/>
            </p14:xfrm>
          </p:contentPart>
        </mc:Choice>
        <mc:Fallback xmlns="">
          <p:pic>
            <p:nvPicPr>
              <p:cNvPr id="7" name="Ink 6">
                <a:extLst>
                  <a:ext uri="{FF2B5EF4-FFF2-40B4-BE49-F238E27FC236}">
                    <a16:creationId xmlns:a16="http://schemas.microsoft.com/office/drawing/2014/main" id="{12B04085-1053-5216-EE73-4E1BC92073F4}"/>
                  </a:ext>
                </a:extLst>
              </p:cNvPr>
              <p:cNvPicPr/>
              <p:nvPr/>
            </p:nvPicPr>
            <p:blipFill>
              <a:blip r:embed="rId4"/>
              <a:stretch>
                <a:fillRect/>
              </a:stretch>
            </p:blipFill>
            <p:spPr>
              <a:xfrm>
                <a:off x="7642440" y="2543400"/>
                <a:ext cx="2273400" cy="1828800"/>
              </a:xfrm>
              <a:prstGeom prst="rect">
                <a:avLst/>
              </a:prstGeom>
            </p:spPr>
          </p:pic>
        </mc:Fallback>
      </mc:AlternateContent>
    </p:spTree>
    <p:extLst>
      <p:ext uri="{BB962C8B-B14F-4D97-AF65-F5344CB8AC3E}">
        <p14:creationId xmlns:p14="http://schemas.microsoft.com/office/powerpoint/2010/main" val="4042828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2" name="TextBox 1">
            <a:extLst>
              <a:ext uri="{FF2B5EF4-FFF2-40B4-BE49-F238E27FC236}">
                <a16:creationId xmlns:a16="http://schemas.microsoft.com/office/drawing/2014/main" id="{BC72B2DB-6236-592C-E896-497D6FE1C53C}"/>
              </a:ext>
            </a:extLst>
          </p:cNvPr>
          <p:cNvSpPr txBox="1"/>
          <p:nvPr/>
        </p:nvSpPr>
        <p:spPr>
          <a:xfrm>
            <a:off x="152400" y="2408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Reference Parameters</a:t>
            </a:r>
          </a:p>
        </p:txBody>
      </p:sp>
      <p:sp>
        <p:nvSpPr>
          <p:cNvPr id="3" name="TextBox 2">
            <a:extLst>
              <a:ext uri="{FF2B5EF4-FFF2-40B4-BE49-F238E27FC236}">
                <a16:creationId xmlns:a16="http://schemas.microsoft.com/office/drawing/2014/main" id="{A138C28D-1DA4-A924-1D23-E88267BDD391}"/>
              </a:ext>
            </a:extLst>
          </p:cNvPr>
          <p:cNvSpPr txBox="1"/>
          <p:nvPr/>
        </p:nvSpPr>
        <p:spPr>
          <a:xfrm>
            <a:off x="152400" y="2967363"/>
            <a:ext cx="3988279" cy="923330"/>
          </a:xfrm>
          <a:prstGeom prst="rect">
            <a:avLst/>
          </a:prstGeom>
          <a:noFill/>
        </p:spPr>
        <p:txBody>
          <a:bodyPr wrap="square" rtlCol="0" anchor="ctr">
            <a:spAutoFit/>
          </a:bodyPr>
          <a:lstStyle/>
          <a:p>
            <a:r>
              <a:rPr lang="en-US" dirty="0">
                <a:effectLst>
                  <a:outerShdw blurRad="63500" sx="102000" sy="102000" algn="ctr" rotWithShape="0">
                    <a:prstClr val="black">
                      <a:alpha val="40000"/>
                    </a:prstClr>
                  </a:outerShdw>
                </a:effectLst>
                <a:latin typeface="Rockwell Extra Bold" panose="02060903040505020403" pitchFamily="18" charset="0"/>
              </a:rPr>
              <a:t>How do we ensure that we swap the variables x1 and y1 themselves?</a:t>
            </a:r>
          </a:p>
        </p:txBody>
      </p:sp>
      <p:pic>
        <p:nvPicPr>
          <p:cNvPr id="6" name="Picture 5">
            <a:extLst>
              <a:ext uri="{FF2B5EF4-FFF2-40B4-BE49-F238E27FC236}">
                <a16:creationId xmlns:a16="http://schemas.microsoft.com/office/drawing/2014/main" id="{4A4DA6D2-A30E-6EAB-E771-BE1AA3AD2F41}"/>
              </a:ext>
            </a:extLst>
          </p:cNvPr>
          <p:cNvPicPr>
            <a:picLocks noChangeAspect="1"/>
          </p:cNvPicPr>
          <p:nvPr/>
        </p:nvPicPr>
        <p:blipFill>
          <a:blip r:embed="rId2"/>
          <a:stretch>
            <a:fillRect/>
          </a:stretch>
        </p:blipFill>
        <p:spPr>
          <a:xfrm>
            <a:off x="7580265" y="2485893"/>
            <a:ext cx="2753109" cy="1886213"/>
          </a:xfrm>
          <a:prstGeom prst="rect">
            <a:avLst/>
          </a:prstGeom>
        </p:spPr>
      </p:pic>
    </p:spTree>
    <p:extLst>
      <p:ext uri="{BB962C8B-B14F-4D97-AF65-F5344CB8AC3E}">
        <p14:creationId xmlns:p14="http://schemas.microsoft.com/office/powerpoint/2010/main" val="2879129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2" name="TextBox 1">
            <a:extLst>
              <a:ext uri="{FF2B5EF4-FFF2-40B4-BE49-F238E27FC236}">
                <a16:creationId xmlns:a16="http://schemas.microsoft.com/office/drawing/2014/main" id="{BC72B2DB-6236-592C-E896-497D6FE1C53C}"/>
              </a:ext>
            </a:extLst>
          </p:cNvPr>
          <p:cNvSpPr txBox="1"/>
          <p:nvPr/>
        </p:nvSpPr>
        <p:spPr>
          <a:xfrm>
            <a:off x="152400" y="2408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Reference Parameters</a:t>
            </a:r>
          </a:p>
        </p:txBody>
      </p:sp>
      <p:sp>
        <p:nvSpPr>
          <p:cNvPr id="3" name="TextBox 2">
            <a:extLst>
              <a:ext uri="{FF2B5EF4-FFF2-40B4-BE49-F238E27FC236}">
                <a16:creationId xmlns:a16="http://schemas.microsoft.com/office/drawing/2014/main" id="{A138C28D-1DA4-A924-1D23-E88267BDD391}"/>
              </a:ext>
            </a:extLst>
          </p:cNvPr>
          <p:cNvSpPr txBox="1"/>
          <p:nvPr/>
        </p:nvSpPr>
        <p:spPr>
          <a:xfrm>
            <a:off x="152400" y="2136370"/>
            <a:ext cx="3988279" cy="2585323"/>
          </a:xfrm>
          <a:prstGeom prst="rect">
            <a:avLst/>
          </a:prstGeom>
          <a:noFill/>
        </p:spPr>
        <p:txBody>
          <a:bodyPr wrap="square" rtlCol="0" anchor="ctr">
            <a:spAutoFit/>
          </a:bodyPr>
          <a:lstStyle/>
          <a:p>
            <a:r>
              <a:rPr lang="en-US" dirty="0">
                <a:effectLst>
                  <a:outerShdw blurRad="63500" sx="102000" sy="102000" algn="ctr" rotWithShape="0">
                    <a:prstClr val="black">
                      <a:alpha val="40000"/>
                    </a:prstClr>
                  </a:outerShdw>
                </a:effectLst>
                <a:latin typeface="Rockwell Extra Bold" panose="02060903040505020403" pitchFamily="18" charset="0"/>
              </a:rPr>
              <a:t>Remember how when you had 2 arrays like this.</a:t>
            </a:r>
          </a:p>
          <a:p>
            <a:r>
              <a:rPr lang="en-US" dirty="0">
                <a:effectLst>
                  <a:outerShdw blurRad="63500" sx="102000" sy="102000" algn="ctr" rotWithShape="0">
                    <a:prstClr val="black">
                      <a:alpha val="40000"/>
                    </a:prstClr>
                  </a:outerShdw>
                </a:effectLst>
                <a:latin typeface="Rockwell Extra Bold" panose="02060903040505020403" pitchFamily="18" charset="0"/>
              </a:rPr>
              <a:t>Arrays are reference types.</a:t>
            </a:r>
          </a:p>
          <a:p>
            <a:r>
              <a:rPr lang="en-US" dirty="0">
                <a:effectLst>
                  <a:outerShdw blurRad="63500" sx="102000" sy="102000" algn="ctr" rotWithShape="0">
                    <a:prstClr val="black">
                      <a:alpha val="40000"/>
                    </a:prstClr>
                  </a:outerShdw>
                </a:effectLst>
                <a:latin typeface="Rockwell Extra Bold" panose="02060903040505020403" pitchFamily="18" charset="0"/>
              </a:rPr>
              <a:t>So by saying that y = x, we are saying that whatever array x is referring to or the array that it OWNS.</a:t>
            </a:r>
          </a:p>
          <a:p>
            <a:r>
              <a:rPr lang="en-US" dirty="0">
                <a:effectLst>
                  <a:outerShdw blurRad="63500" sx="102000" sy="102000" algn="ctr" rotWithShape="0">
                    <a:prstClr val="black">
                      <a:alpha val="40000"/>
                    </a:prstClr>
                  </a:outerShdw>
                </a:effectLst>
                <a:latin typeface="Rockwell Extra Bold" panose="02060903040505020403" pitchFamily="18" charset="0"/>
              </a:rPr>
              <a:t>Y also owns it and refers to it.</a:t>
            </a:r>
          </a:p>
        </p:txBody>
      </p:sp>
      <p:pic>
        <p:nvPicPr>
          <p:cNvPr id="5" name="Picture 4">
            <a:extLst>
              <a:ext uri="{FF2B5EF4-FFF2-40B4-BE49-F238E27FC236}">
                <a16:creationId xmlns:a16="http://schemas.microsoft.com/office/drawing/2014/main" id="{51A939E8-4F7E-DE31-220A-1095B566D149}"/>
              </a:ext>
            </a:extLst>
          </p:cNvPr>
          <p:cNvPicPr>
            <a:picLocks noChangeAspect="1"/>
          </p:cNvPicPr>
          <p:nvPr/>
        </p:nvPicPr>
        <p:blipFill>
          <a:blip r:embed="rId2"/>
          <a:stretch>
            <a:fillRect/>
          </a:stretch>
        </p:blipFill>
        <p:spPr>
          <a:xfrm>
            <a:off x="6743998" y="2885999"/>
            <a:ext cx="3448531" cy="1086002"/>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EBAE5822-1F18-0619-5816-2A7E1545D2C4}"/>
                  </a:ext>
                </a:extLst>
              </p14:cNvPr>
              <p14:cNvContentPartPr/>
              <p14:nvPr/>
            </p14:nvContentPartPr>
            <p14:xfrm>
              <a:off x="9213840" y="3168720"/>
              <a:ext cx="133560" cy="241560"/>
            </p14:xfrm>
          </p:contentPart>
        </mc:Choice>
        <mc:Fallback xmlns="">
          <p:pic>
            <p:nvPicPr>
              <p:cNvPr id="7" name="Ink 6">
                <a:extLst>
                  <a:ext uri="{FF2B5EF4-FFF2-40B4-BE49-F238E27FC236}">
                    <a16:creationId xmlns:a16="http://schemas.microsoft.com/office/drawing/2014/main" id="{EBAE5822-1F18-0619-5816-2A7E1545D2C4}"/>
                  </a:ext>
                </a:extLst>
              </p:cNvPr>
              <p:cNvPicPr/>
              <p:nvPr/>
            </p:nvPicPr>
            <p:blipFill>
              <a:blip r:embed="rId4"/>
              <a:stretch>
                <a:fillRect/>
              </a:stretch>
            </p:blipFill>
            <p:spPr>
              <a:xfrm>
                <a:off x="9204480" y="3159360"/>
                <a:ext cx="152280" cy="260280"/>
              </a:xfrm>
              <a:prstGeom prst="rect">
                <a:avLst/>
              </a:prstGeom>
            </p:spPr>
          </p:pic>
        </mc:Fallback>
      </mc:AlternateContent>
    </p:spTree>
    <p:extLst>
      <p:ext uri="{BB962C8B-B14F-4D97-AF65-F5344CB8AC3E}">
        <p14:creationId xmlns:p14="http://schemas.microsoft.com/office/powerpoint/2010/main" val="1596567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2" name="TextBox 1">
            <a:extLst>
              <a:ext uri="{FF2B5EF4-FFF2-40B4-BE49-F238E27FC236}">
                <a16:creationId xmlns:a16="http://schemas.microsoft.com/office/drawing/2014/main" id="{BC72B2DB-6236-592C-E896-497D6FE1C53C}"/>
              </a:ext>
            </a:extLst>
          </p:cNvPr>
          <p:cNvSpPr txBox="1"/>
          <p:nvPr/>
        </p:nvSpPr>
        <p:spPr>
          <a:xfrm>
            <a:off x="152400" y="2408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Reference Parameters</a:t>
            </a:r>
          </a:p>
        </p:txBody>
      </p:sp>
      <p:sp>
        <p:nvSpPr>
          <p:cNvPr id="3" name="TextBox 2">
            <a:extLst>
              <a:ext uri="{FF2B5EF4-FFF2-40B4-BE49-F238E27FC236}">
                <a16:creationId xmlns:a16="http://schemas.microsoft.com/office/drawing/2014/main" id="{A138C28D-1DA4-A924-1D23-E88267BDD391}"/>
              </a:ext>
            </a:extLst>
          </p:cNvPr>
          <p:cNvSpPr txBox="1"/>
          <p:nvPr/>
        </p:nvSpPr>
        <p:spPr>
          <a:xfrm>
            <a:off x="152400" y="2828868"/>
            <a:ext cx="3988279" cy="1200329"/>
          </a:xfrm>
          <a:prstGeom prst="rect">
            <a:avLst/>
          </a:prstGeom>
          <a:noFill/>
        </p:spPr>
        <p:txBody>
          <a:bodyPr wrap="square" rtlCol="0" anchor="ctr">
            <a:spAutoFit/>
          </a:bodyPr>
          <a:lstStyle/>
          <a:p>
            <a:r>
              <a:rPr lang="en-US" dirty="0">
                <a:effectLst>
                  <a:outerShdw blurRad="63500" sx="102000" sy="102000" algn="ctr" rotWithShape="0">
                    <a:prstClr val="black">
                      <a:alpha val="40000"/>
                    </a:prstClr>
                  </a:outerShdw>
                </a:effectLst>
                <a:latin typeface="Rockwell Extra Bold" panose="02060903040505020403" pitchFamily="18" charset="0"/>
              </a:rPr>
              <a:t>We can visualize x and y as keys to a door.</a:t>
            </a:r>
          </a:p>
          <a:p>
            <a:r>
              <a:rPr lang="en-US" dirty="0">
                <a:effectLst>
                  <a:outerShdw blurRad="63500" sx="102000" sy="102000" algn="ctr" rotWithShape="0">
                    <a:prstClr val="black">
                      <a:alpha val="40000"/>
                    </a:prstClr>
                  </a:outerShdw>
                </a:effectLst>
                <a:latin typeface="Rockwell Extra Bold" panose="02060903040505020403" pitchFamily="18" charset="0"/>
              </a:rPr>
              <a:t>And the door as the actual array.</a:t>
            </a:r>
          </a:p>
        </p:txBody>
      </p:sp>
      <p:pic>
        <p:nvPicPr>
          <p:cNvPr id="1026" name="Picture 2" descr="VEDHAMN Door, oak, 60x120 cm - IKEA">
            <a:extLst>
              <a:ext uri="{FF2B5EF4-FFF2-40B4-BE49-F238E27FC236}">
                <a16:creationId xmlns:a16="http://schemas.microsoft.com/office/drawing/2014/main" id="{C58C7068-E569-552F-CCFC-C4C20CF5EB2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4500" b="95214" l="10000" r="90000">
                        <a14:foregroundMark x1="27500" y1="10571" x2="44429" y2="4571"/>
                        <a14:foregroundMark x1="44429" y1="4571" x2="56429" y2="6571"/>
                        <a14:foregroundMark x1="37143" y1="89143" x2="38714" y2="95214"/>
                      </a14:backgroundRemoval>
                    </a14:imgEffect>
                  </a14:imgLayer>
                </a14:imgProps>
              </a:ext>
              <a:ext uri="{28A0092B-C50C-407E-A947-70E740481C1C}">
                <a14:useLocalDpi xmlns:a14="http://schemas.microsoft.com/office/drawing/2010/main" val="0"/>
              </a:ext>
            </a:extLst>
          </a:blip>
          <a:srcRect/>
          <a:stretch>
            <a:fillRect/>
          </a:stretch>
        </p:blipFill>
        <p:spPr bwMode="auto">
          <a:xfrm>
            <a:off x="6912635" y="1649083"/>
            <a:ext cx="3404558" cy="34045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EY definition and meaning | Collins English Dictionary">
            <a:extLst>
              <a:ext uri="{FF2B5EF4-FFF2-40B4-BE49-F238E27FC236}">
                <a16:creationId xmlns:a16="http://schemas.microsoft.com/office/drawing/2014/main" id="{0576217F-331B-2C98-093F-A5AFD5FE39C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5777533">
            <a:off x="5524739" y="3137079"/>
            <a:ext cx="935488" cy="14091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9999384-241D-C019-62E6-63D249681A2F}"/>
              </a:ext>
            </a:extLst>
          </p:cNvPr>
          <p:cNvPicPr>
            <a:picLocks noChangeAspect="1"/>
          </p:cNvPicPr>
          <p:nvPr/>
        </p:nvPicPr>
        <p:blipFill>
          <a:blip r:embed="rId6"/>
          <a:stretch>
            <a:fillRect/>
          </a:stretch>
        </p:blipFill>
        <p:spPr>
          <a:xfrm>
            <a:off x="7986176" y="2113176"/>
            <a:ext cx="1257475" cy="371527"/>
          </a:xfrm>
          <a:prstGeom prst="rect">
            <a:avLst/>
          </a:prstGeom>
        </p:spPr>
      </p:pic>
      <p:sp>
        <p:nvSpPr>
          <p:cNvPr id="9" name="TextBox 8">
            <a:extLst>
              <a:ext uri="{FF2B5EF4-FFF2-40B4-BE49-F238E27FC236}">
                <a16:creationId xmlns:a16="http://schemas.microsoft.com/office/drawing/2014/main" id="{DD586C91-B46A-C4E6-06AC-968501D13EB3}"/>
              </a:ext>
            </a:extLst>
          </p:cNvPr>
          <p:cNvSpPr txBox="1"/>
          <p:nvPr/>
        </p:nvSpPr>
        <p:spPr>
          <a:xfrm>
            <a:off x="5539604" y="3649935"/>
            <a:ext cx="415498" cy="369332"/>
          </a:xfrm>
          <a:prstGeom prst="rect">
            <a:avLst/>
          </a:prstGeom>
          <a:noFill/>
        </p:spPr>
        <p:txBody>
          <a:bodyPr wrap="none" rtlCol="0">
            <a:spAutoFit/>
          </a:bodyPr>
          <a:lstStyle/>
          <a:p>
            <a:r>
              <a:rPr lang="en-US" dirty="0">
                <a:latin typeface="Rockwell Extra Bold" panose="02060903040505020403" pitchFamily="18" charset="0"/>
              </a:rPr>
              <a:t>X</a:t>
            </a:r>
          </a:p>
        </p:txBody>
      </p:sp>
      <p:pic>
        <p:nvPicPr>
          <p:cNvPr id="11" name="Picture 10">
            <a:extLst>
              <a:ext uri="{FF2B5EF4-FFF2-40B4-BE49-F238E27FC236}">
                <a16:creationId xmlns:a16="http://schemas.microsoft.com/office/drawing/2014/main" id="{53B0A204-57E4-DD41-A899-17F97D2491AF}"/>
              </a:ext>
            </a:extLst>
          </p:cNvPr>
          <p:cNvPicPr>
            <a:picLocks noChangeAspect="1"/>
          </p:cNvPicPr>
          <p:nvPr/>
        </p:nvPicPr>
        <p:blipFill>
          <a:blip r:embed="rId7"/>
          <a:stretch>
            <a:fillRect/>
          </a:stretch>
        </p:blipFill>
        <p:spPr>
          <a:xfrm>
            <a:off x="4811218" y="3029980"/>
            <a:ext cx="2362530" cy="342948"/>
          </a:xfrm>
          <a:prstGeom prst="rect">
            <a:avLst/>
          </a:prstGeom>
        </p:spPr>
      </p:pic>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EF6ABDC5-00FE-2376-F918-72708737381E}"/>
                  </a:ext>
                </a:extLst>
              </p14:cNvPr>
              <p14:cNvContentPartPr/>
              <p14:nvPr/>
            </p14:nvContentPartPr>
            <p14:xfrm>
              <a:off x="5467320" y="3029040"/>
              <a:ext cx="1613160" cy="286200"/>
            </p14:xfrm>
          </p:contentPart>
        </mc:Choice>
        <mc:Fallback xmlns="">
          <p:pic>
            <p:nvPicPr>
              <p:cNvPr id="13" name="Ink 12">
                <a:extLst>
                  <a:ext uri="{FF2B5EF4-FFF2-40B4-BE49-F238E27FC236}">
                    <a16:creationId xmlns:a16="http://schemas.microsoft.com/office/drawing/2014/main" id="{EF6ABDC5-00FE-2376-F918-72708737381E}"/>
                  </a:ext>
                </a:extLst>
              </p:cNvPr>
              <p:cNvPicPr/>
              <p:nvPr/>
            </p:nvPicPr>
            <p:blipFill>
              <a:blip r:embed="rId9"/>
              <a:stretch>
                <a:fillRect/>
              </a:stretch>
            </p:blipFill>
            <p:spPr>
              <a:xfrm>
                <a:off x="5457960" y="3019680"/>
                <a:ext cx="1631880" cy="304920"/>
              </a:xfrm>
              <a:prstGeom prst="rect">
                <a:avLst/>
              </a:prstGeom>
            </p:spPr>
          </p:pic>
        </mc:Fallback>
      </mc:AlternateContent>
    </p:spTree>
    <p:extLst>
      <p:ext uri="{BB962C8B-B14F-4D97-AF65-F5344CB8AC3E}">
        <p14:creationId xmlns:p14="http://schemas.microsoft.com/office/powerpoint/2010/main" val="2070408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18A717-6FD1-E8A1-60E2-6094601BA0AE}"/>
              </a:ext>
            </a:extLst>
          </p:cNvPr>
          <p:cNvSpPr txBox="1"/>
          <p:nvPr/>
        </p:nvSpPr>
        <p:spPr>
          <a:xfrm>
            <a:off x="0" y="0"/>
            <a:ext cx="12192000" cy="861774"/>
          </a:xfrm>
          <a:prstGeom prst="rect">
            <a:avLst/>
          </a:prstGeom>
          <a:noFill/>
        </p:spPr>
        <p:txBody>
          <a:bodyPr wrap="square" rtlCol="0" anchor="ctr">
            <a:spAutoFit/>
          </a:bodyPr>
          <a:lstStyle/>
          <a:p>
            <a:r>
              <a:rPr lang="en-US" sz="5000" dirty="0">
                <a:latin typeface="Rockwell Extra Bold" panose="02060903040505020403" pitchFamily="18" charset="0"/>
              </a:rPr>
              <a:t>Research</a:t>
            </a:r>
          </a:p>
        </p:txBody>
      </p:sp>
      <p:pic>
        <p:nvPicPr>
          <p:cNvPr id="1030" name="Picture 6" descr="Download Book Png 8 HQ PNG Image | FreePNGImg">
            <a:extLst>
              <a:ext uri="{FF2B5EF4-FFF2-40B4-BE49-F238E27FC236}">
                <a16:creationId xmlns:a16="http://schemas.microsoft.com/office/drawing/2014/main" id="{3733B1BF-5D16-AD72-49D0-EDF847097C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3090253">
            <a:off x="6356486" y="9282731"/>
            <a:ext cx="6182414" cy="447881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ree Book Transparent Background, Download Free Book Transparent Background  png images, Free ClipArts on Clipart Library">
            <a:extLst>
              <a:ext uri="{FF2B5EF4-FFF2-40B4-BE49-F238E27FC236}">
                <a16:creationId xmlns:a16="http://schemas.microsoft.com/office/drawing/2014/main" id="{FC18C527-C23A-DB2F-82A5-A51EB148C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4860081">
            <a:off x="11058247" y="7415415"/>
            <a:ext cx="989218" cy="46653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Download Book Png 8 HQ PNG Image | FreePNGImg">
            <a:extLst>
              <a:ext uri="{FF2B5EF4-FFF2-40B4-BE49-F238E27FC236}">
                <a16:creationId xmlns:a16="http://schemas.microsoft.com/office/drawing/2014/main" id="{76A8B196-D548-0ED1-0AB6-88DFADA4D6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8085413">
            <a:off x="-5443581" y="-2681299"/>
            <a:ext cx="6675014" cy="48356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Free Book Transparent Background, Download Free Book Transparent Background  png images, Free ClipArts on Clipart Library">
            <a:extLst>
              <a:ext uri="{FF2B5EF4-FFF2-40B4-BE49-F238E27FC236}">
                <a16:creationId xmlns:a16="http://schemas.microsoft.com/office/drawing/2014/main" id="{494D96F5-C616-7B0F-E8CA-5F97BDE1BB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764756">
            <a:off x="11296942" y="-2220444"/>
            <a:ext cx="6244266" cy="294488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ook PNG, Book Transparent Background - FreeIconsPNG">
            <a:extLst>
              <a:ext uri="{FF2B5EF4-FFF2-40B4-BE49-F238E27FC236}">
                <a16:creationId xmlns:a16="http://schemas.microsoft.com/office/drawing/2014/main" id="{089D309A-FBB7-66BC-9A72-4529D0356B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1043890">
            <a:off x="670412" y="7456475"/>
            <a:ext cx="1137408" cy="75353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Book PNG, Book Transparent Background - FreeIconsPNG">
            <a:extLst>
              <a:ext uri="{FF2B5EF4-FFF2-40B4-BE49-F238E27FC236}">
                <a16:creationId xmlns:a16="http://schemas.microsoft.com/office/drawing/2014/main" id="{0038F6AA-7B5E-6074-2CE6-E0656B3E24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01859" y="1344958"/>
            <a:ext cx="7547676" cy="50003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Free Book Transparent Background, Download Free Book Transparent Background  png images, Free ClipArts on Clipart Library">
            <a:extLst>
              <a:ext uri="{FF2B5EF4-FFF2-40B4-BE49-F238E27FC236}">
                <a16:creationId xmlns:a16="http://schemas.microsoft.com/office/drawing/2014/main" id="{01E5FFC0-E3F7-EF98-1D74-12F20178D5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082652">
            <a:off x="2871369" y="7952505"/>
            <a:ext cx="752566" cy="35492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Download Book Png 8 HQ PNG Image | FreePNGImg">
            <a:extLst>
              <a:ext uri="{FF2B5EF4-FFF2-40B4-BE49-F238E27FC236}">
                <a16:creationId xmlns:a16="http://schemas.microsoft.com/office/drawing/2014/main" id="{C2CDF20A-587C-CA36-18FA-5B636EAAF8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788076">
            <a:off x="-1294112" y="7887586"/>
            <a:ext cx="1754280" cy="12708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Free Book Transparent Background, Download Free Book Transparent Background  png images, Free ClipArts on Clipart Library">
            <a:extLst>
              <a:ext uri="{FF2B5EF4-FFF2-40B4-BE49-F238E27FC236}">
                <a16:creationId xmlns:a16="http://schemas.microsoft.com/office/drawing/2014/main" id="{D5BFC616-FBFB-17B0-2E44-C75FB65B3A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6616" y="6591607"/>
            <a:ext cx="8190660" cy="38628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E9BC75D-C4D4-E7F8-2CA2-7CC1961F996B}"/>
              </a:ext>
            </a:extLst>
          </p:cNvPr>
          <p:cNvSpPr txBox="1"/>
          <p:nvPr/>
        </p:nvSpPr>
        <p:spPr>
          <a:xfrm>
            <a:off x="0" y="1843950"/>
            <a:ext cx="12192000" cy="3170099"/>
          </a:xfrm>
          <a:prstGeom prst="rect">
            <a:avLst/>
          </a:prstGeom>
          <a:noFill/>
        </p:spPr>
        <p:txBody>
          <a:bodyPr wrap="square" rtlCol="0" anchor="ctr">
            <a:spAutoFit/>
          </a:bodyPr>
          <a:lstStyle/>
          <a:p>
            <a:pPr algn="ctr"/>
            <a:r>
              <a:rPr lang="en-US" sz="10000" dirty="0">
                <a:latin typeface="Rockwell Extra Bold" panose="02060903040505020403" pitchFamily="18" charset="0"/>
              </a:rPr>
              <a:t>Same end result.</a:t>
            </a:r>
          </a:p>
        </p:txBody>
      </p:sp>
      <p:sp>
        <p:nvSpPr>
          <p:cNvPr id="2" name="TextBox 1">
            <a:extLst>
              <a:ext uri="{FF2B5EF4-FFF2-40B4-BE49-F238E27FC236}">
                <a16:creationId xmlns:a16="http://schemas.microsoft.com/office/drawing/2014/main" id="{3AE28155-D387-0729-3371-BD97C038452F}"/>
              </a:ext>
            </a:extLst>
          </p:cNvPr>
          <p:cNvSpPr txBox="1"/>
          <p:nvPr/>
        </p:nvSpPr>
        <p:spPr>
          <a:xfrm>
            <a:off x="0" y="-3595961"/>
            <a:ext cx="12192000" cy="3170099"/>
          </a:xfrm>
          <a:prstGeom prst="rect">
            <a:avLst/>
          </a:prstGeom>
          <a:noFill/>
        </p:spPr>
        <p:txBody>
          <a:bodyPr wrap="square" rtlCol="0" anchor="ctr">
            <a:spAutoFit/>
          </a:bodyPr>
          <a:lstStyle/>
          <a:p>
            <a:pPr algn="ctr"/>
            <a:r>
              <a:rPr lang="en-US" sz="10000" dirty="0">
                <a:latin typeface="Rockwell Extra Bold" panose="02060903040505020403" pitchFamily="18" charset="0"/>
              </a:rPr>
              <a:t>Different Procedures</a:t>
            </a:r>
          </a:p>
        </p:txBody>
      </p:sp>
    </p:spTree>
    <p:extLst>
      <p:ext uri="{BB962C8B-B14F-4D97-AF65-F5344CB8AC3E}">
        <p14:creationId xmlns:p14="http://schemas.microsoft.com/office/powerpoint/2010/main" val="2338329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2" name="TextBox 1">
            <a:extLst>
              <a:ext uri="{FF2B5EF4-FFF2-40B4-BE49-F238E27FC236}">
                <a16:creationId xmlns:a16="http://schemas.microsoft.com/office/drawing/2014/main" id="{BC72B2DB-6236-592C-E896-497D6FE1C53C}"/>
              </a:ext>
            </a:extLst>
          </p:cNvPr>
          <p:cNvSpPr txBox="1"/>
          <p:nvPr/>
        </p:nvSpPr>
        <p:spPr>
          <a:xfrm>
            <a:off x="152400" y="2408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Reference Parameters</a:t>
            </a:r>
          </a:p>
        </p:txBody>
      </p:sp>
      <p:sp>
        <p:nvSpPr>
          <p:cNvPr id="3" name="TextBox 2">
            <a:extLst>
              <a:ext uri="{FF2B5EF4-FFF2-40B4-BE49-F238E27FC236}">
                <a16:creationId xmlns:a16="http://schemas.microsoft.com/office/drawing/2014/main" id="{A138C28D-1DA4-A924-1D23-E88267BDD391}"/>
              </a:ext>
            </a:extLst>
          </p:cNvPr>
          <p:cNvSpPr txBox="1"/>
          <p:nvPr/>
        </p:nvSpPr>
        <p:spPr>
          <a:xfrm>
            <a:off x="152400" y="3105867"/>
            <a:ext cx="3988279" cy="646331"/>
          </a:xfrm>
          <a:prstGeom prst="rect">
            <a:avLst/>
          </a:prstGeom>
          <a:noFill/>
        </p:spPr>
        <p:txBody>
          <a:bodyPr wrap="square" rtlCol="0" anchor="ctr">
            <a:spAutoFit/>
          </a:bodyPr>
          <a:lstStyle/>
          <a:p>
            <a:r>
              <a:rPr lang="en-US" dirty="0">
                <a:effectLst>
                  <a:outerShdw blurRad="63500" sx="102000" sy="102000" algn="ctr" rotWithShape="0">
                    <a:prstClr val="black">
                      <a:alpha val="40000"/>
                    </a:prstClr>
                  </a:outerShdw>
                </a:effectLst>
                <a:latin typeface="Rockwell Extra Bold" panose="02060903040505020403" pitchFamily="18" charset="0"/>
              </a:rPr>
              <a:t>We then create a COPY of that key, and call it y.</a:t>
            </a:r>
          </a:p>
        </p:txBody>
      </p:sp>
      <p:pic>
        <p:nvPicPr>
          <p:cNvPr id="1026" name="Picture 2" descr="VEDHAMN Door, oak, 60x120 cm - IKEA">
            <a:extLst>
              <a:ext uri="{FF2B5EF4-FFF2-40B4-BE49-F238E27FC236}">
                <a16:creationId xmlns:a16="http://schemas.microsoft.com/office/drawing/2014/main" id="{C58C7068-E569-552F-CCFC-C4C20CF5EB2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4500" b="95214" l="10000" r="90000">
                        <a14:foregroundMark x1="27500" y1="10571" x2="44429" y2="4571"/>
                        <a14:foregroundMark x1="44429" y1="4571" x2="56429" y2="6571"/>
                        <a14:foregroundMark x1="37143" y1="89143" x2="38714" y2="95214"/>
                      </a14:backgroundRemoval>
                    </a14:imgEffect>
                  </a14:imgLayer>
                </a14:imgProps>
              </a:ext>
              <a:ext uri="{28A0092B-C50C-407E-A947-70E740481C1C}">
                <a14:useLocalDpi xmlns:a14="http://schemas.microsoft.com/office/drawing/2010/main" val="0"/>
              </a:ext>
            </a:extLst>
          </a:blip>
          <a:srcRect/>
          <a:stretch>
            <a:fillRect/>
          </a:stretch>
        </p:blipFill>
        <p:spPr bwMode="auto">
          <a:xfrm>
            <a:off x="6912635" y="1649083"/>
            <a:ext cx="3404558" cy="34045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EY definition and meaning | Collins English Dictionary">
            <a:extLst>
              <a:ext uri="{FF2B5EF4-FFF2-40B4-BE49-F238E27FC236}">
                <a16:creationId xmlns:a16="http://schemas.microsoft.com/office/drawing/2014/main" id="{0576217F-331B-2C98-093F-A5AFD5FE39C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5777533">
            <a:off x="5524739" y="3137079"/>
            <a:ext cx="935488" cy="14091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9999384-241D-C019-62E6-63D249681A2F}"/>
              </a:ext>
            </a:extLst>
          </p:cNvPr>
          <p:cNvPicPr>
            <a:picLocks noChangeAspect="1"/>
          </p:cNvPicPr>
          <p:nvPr/>
        </p:nvPicPr>
        <p:blipFill>
          <a:blip r:embed="rId6"/>
          <a:stretch>
            <a:fillRect/>
          </a:stretch>
        </p:blipFill>
        <p:spPr>
          <a:xfrm>
            <a:off x="7986176" y="2113176"/>
            <a:ext cx="1257475" cy="371527"/>
          </a:xfrm>
          <a:prstGeom prst="rect">
            <a:avLst/>
          </a:prstGeom>
        </p:spPr>
      </p:pic>
      <p:sp>
        <p:nvSpPr>
          <p:cNvPr id="9" name="TextBox 8">
            <a:extLst>
              <a:ext uri="{FF2B5EF4-FFF2-40B4-BE49-F238E27FC236}">
                <a16:creationId xmlns:a16="http://schemas.microsoft.com/office/drawing/2014/main" id="{DD586C91-B46A-C4E6-06AC-968501D13EB3}"/>
              </a:ext>
            </a:extLst>
          </p:cNvPr>
          <p:cNvSpPr txBox="1"/>
          <p:nvPr/>
        </p:nvSpPr>
        <p:spPr>
          <a:xfrm>
            <a:off x="5539604" y="3649935"/>
            <a:ext cx="415498" cy="369332"/>
          </a:xfrm>
          <a:prstGeom prst="rect">
            <a:avLst/>
          </a:prstGeom>
          <a:noFill/>
        </p:spPr>
        <p:txBody>
          <a:bodyPr wrap="none" rtlCol="0">
            <a:spAutoFit/>
          </a:bodyPr>
          <a:lstStyle/>
          <a:p>
            <a:r>
              <a:rPr lang="en-US" dirty="0">
                <a:latin typeface="Rockwell Extra Bold" panose="02060903040505020403" pitchFamily="18" charset="0"/>
              </a:rPr>
              <a:t>X</a:t>
            </a:r>
          </a:p>
        </p:txBody>
      </p:sp>
      <p:pic>
        <p:nvPicPr>
          <p:cNvPr id="4" name="Picture 4" descr="KEY definition and meaning | Collins English Dictionary">
            <a:extLst>
              <a:ext uri="{FF2B5EF4-FFF2-40B4-BE49-F238E27FC236}">
                <a16:creationId xmlns:a16="http://schemas.microsoft.com/office/drawing/2014/main" id="{7FB00509-EEBC-9FF8-E32A-F8064D7D43E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5777533">
            <a:off x="5519250" y="3798508"/>
            <a:ext cx="935488" cy="14091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99EC40B-39A0-704E-CA35-164ED829ED69}"/>
              </a:ext>
            </a:extLst>
          </p:cNvPr>
          <p:cNvSpPr txBox="1"/>
          <p:nvPr/>
        </p:nvSpPr>
        <p:spPr>
          <a:xfrm>
            <a:off x="5534115" y="4311364"/>
            <a:ext cx="352982" cy="369332"/>
          </a:xfrm>
          <a:prstGeom prst="rect">
            <a:avLst/>
          </a:prstGeom>
          <a:noFill/>
        </p:spPr>
        <p:txBody>
          <a:bodyPr wrap="none" rtlCol="0">
            <a:spAutoFit/>
          </a:bodyPr>
          <a:lstStyle/>
          <a:p>
            <a:r>
              <a:rPr lang="en-US" dirty="0">
                <a:latin typeface="Rockwell Extra Bold" panose="02060903040505020403" pitchFamily="18" charset="0"/>
              </a:rPr>
              <a:t>Y</a:t>
            </a:r>
          </a:p>
        </p:txBody>
      </p:sp>
      <p:pic>
        <p:nvPicPr>
          <p:cNvPr id="10" name="Picture 9">
            <a:extLst>
              <a:ext uri="{FF2B5EF4-FFF2-40B4-BE49-F238E27FC236}">
                <a16:creationId xmlns:a16="http://schemas.microsoft.com/office/drawing/2014/main" id="{EF17164A-1A30-3797-C026-89FC495CB0E9}"/>
              </a:ext>
            </a:extLst>
          </p:cNvPr>
          <p:cNvPicPr>
            <a:picLocks noChangeAspect="1"/>
          </p:cNvPicPr>
          <p:nvPr/>
        </p:nvPicPr>
        <p:blipFill>
          <a:blip r:embed="rId7"/>
          <a:stretch>
            <a:fillRect/>
          </a:stretch>
        </p:blipFill>
        <p:spPr>
          <a:xfrm>
            <a:off x="5097732" y="4932698"/>
            <a:ext cx="1714739" cy="295316"/>
          </a:xfrm>
          <a:prstGeom prst="rect">
            <a:avLst/>
          </a:prstGeom>
        </p:spPr>
      </p:pic>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D5A00709-D1F3-0AB7-0814-E68662765566}"/>
                  </a:ext>
                </a:extLst>
              </p14:cNvPr>
              <p14:cNvContentPartPr/>
              <p14:nvPr/>
            </p14:nvContentPartPr>
            <p14:xfrm>
              <a:off x="6566040" y="3346560"/>
              <a:ext cx="1098720" cy="1149480"/>
            </p14:xfrm>
          </p:contentPart>
        </mc:Choice>
        <mc:Fallback xmlns="">
          <p:pic>
            <p:nvPicPr>
              <p:cNvPr id="11" name="Ink 10">
                <a:extLst>
                  <a:ext uri="{FF2B5EF4-FFF2-40B4-BE49-F238E27FC236}">
                    <a16:creationId xmlns:a16="http://schemas.microsoft.com/office/drawing/2014/main" id="{D5A00709-D1F3-0AB7-0814-E68662765566}"/>
                  </a:ext>
                </a:extLst>
              </p:cNvPr>
              <p:cNvPicPr/>
              <p:nvPr/>
            </p:nvPicPr>
            <p:blipFill>
              <a:blip r:embed="rId9"/>
              <a:stretch>
                <a:fillRect/>
              </a:stretch>
            </p:blipFill>
            <p:spPr>
              <a:xfrm>
                <a:off x="6556680" y="3337200"/>
                <a:ext cx="1117440" cy="1168200"/>
              </a:xfrm>
              <a:prstGeom prst="rect">
                <a:avLst/>
              </a:prstGeom>
            </p:spPr>
          </p:pic>
        </mc:Fallback>
      </mc:AlternateContent>
    </p:spTree>
    <p:extLst>
      <p:ext uri="{BB962C8B-B14F-4D97-AF65-F5344CB8AC3E}">
        <p14:creationId xmlns:p14="http://schemas.microsoft.com/office/powerpoint/2010/main" val="2063173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2" name="TextBox 1">
            <a:extLst>
              <a:ext uri="{FF2B5EF4-FFF2-40B4-BE49-F238E27FC236}">
                <a16:creationId xmlns:a16="http://schemas.microsoft.com/office/drawing/2014/main" id="{BC72B2DB-6236-592C-E896-497D6FE1C53C}"/>
              </a:ext>
            </a:extLst>
          </p:cNvPr>
          <p:cNvSpPr txBox="1"/>
          <p:nvPr/>
        </p:nvSpPr>
        <p:spPr>
          <a:xfrm>
            <a:off x="152400" y="2408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Reference Parameters</a:t>
            </a:r>
          </a:p>
        </p:txBody>
      </p:sp>
      <p:sp>
        <p:nvSpPr>
          <p:cNvPr id="3" name="TextBox 2">
            <a:extLst>
              <a:ext uri="{FF2B5EF4-FFF2-40B4-BE49-F238E27FC236}">
                <a16:creationId xmlns:a16="http://schemas.microsoft.com/office/drawing/2014/main" id="{A138C28D-1DA4-A924-1D23-E88267BDD391}"/>
              </a:ext>
            </a:extLst>
          </p:cNvPr>
          <p:cNvSpPr txBox="1"/>
          <p:nvPr/>
        </p:nvSpPr>
        <p:spPr>
          <a:xfrm>
            <a:off x="152400" y="3105867"/>
            <a:ext cx="3988279" cy="646331"/>
          </a:xfrm>
          <a:prstGeom prst="rect">
            <a:avLst/>
          </a:prstGeom>
          <a:noFill/>
        </p:spPr>
        <p:txBody>
          <a:bodyPr wrap="square" rtlCol="0" anchor="ctr">
            <a:spAutoFit/>
          </a:bodyPr>
          <a:lstStyle/>
          <a:p>
            <a:r>
              <a:rPr lang="en-US" dirty="0">
                <a:effectLst>
                  <a:outerShdw blurRad="63500" sx="102000" sy="102000" algn="ctr" rotWithShape="0">
                    <a:prstClr val="black">
                      <a:alpha val="40000"/>
                    </a:prstClr>
                  </a:outerShdw>
                </a:effectLst>
                <a:latin typeface="Rockwell Extra Bold" panose="02060903040505020403" pitchFamily="18" charset="0"/>
              </a:rPr>
              <a:t>These 2 keys can now access the same door.</a:t>
            </a:r>
          </a:p>
        </p:txBody>
      </p:sp>
      <p:pic>
        <p:nvPicPr>
          <p:cNvPr id="1026" name="Picture 2" descr="VEDHAMN Door, oak, 60x120 cm - IKEA">
            <a:extLst>
              <a:ext uri="{FF2B5EF4-FFF2-40B4-BE49-F238E27FC236}">
                <a16:creationId xmlns:a16="http://schemas.microsoft.com/office/drawing/2014/main" id="{C58C7068-E569-552F-CCFC-C4C20CF5EB2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4500" b="95214" l="10000" r="90000">
                        <a14:foregroundMark x1="27500" y1="10571" x2="44429" y2="4571"/>
                        <a14:foregroundMark x1="44429" y1="4571" x2="56429" y2="6571"/>
                        <a14:foregroundMark x1="37143" y1="89143" x2="38714" y2="95214"/>
                      </a14:backgroundRemoval>
                    </a14:imgEffect>
                  </a14:imgLayer>
                </a14:imgProps>
              </a:ext>
              <a:ext uri="{28A0092B-C50C-407E-A947-70E740481C1C}">
                <a14:useLocalDpi xmlns:a14="http://schemas.microsoft.com/office/drawing/2010/main" val="0"/>
              </a:ext>
            </a:extLst>
          </a:blip>
          <a:srcRect/>
          <a:stretch>
            <a:fillRect/>
          </a:stretch>
        </p:blipFill>
        <p:spPr bwMode="auto">
          <a:xfrm>
            <a:off x="6912635" y="1649083"/>
            <a:ext cx="3404558" cy="34045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EY definition and meaning | Collins English Dictionary">
            <a:extLst>
              <a:ext uri="{FF2B5EF4-FFF2-40B4-BE49-F238E27FC236}">
                <a16:creationId xmlns:a16="http://schemas.microsoft.com/office/drawing/2014/main" id="{0576217F-331B-2C98-093F-A5AFD5FE39C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5777533">
            <a:off x="5524739" y="3137079"/>
            <a:ext cx="935488" cy="14091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9999384-241D-C019-62E6-63D249681A2F}"/>
              </a:ext>
            </a:extLst>
          </p:cNvPr>
          <p:cNvPicPr>
            <a:picLocks noChangeAspect="1"/>
          </p:cNvPicPr>
          <p:nvPr/>
        </p:nvPicPr>
        <p:blipFill>
          <a:blip r:embed="rId6"/>
          <a:stretch>
            <a:fillRect/>
          </a:stretch>
        </p:blipFill>
        <p:spPr>
          <a:xfrm>
            <a:off x="7986176" y="2113176"/>
            <a:ext cx="1257475" cy="371527"/>
          </a:xfrm>
          <a:prstGeom prst="rect">
            <a:avLst/>
          </a:prstGeom>
        </p:spPr>
      </p:pic>
      <p:sp>
        <p:nvSpPr>
          <p:cNvPr id="9" name="TextBox 8">
            <a:extLst>
              <a:ext uri="{FF2B5EF4-FFF2-40B4-BE49-F238E27FC236}">
                <a16:creationId xmlns:a16="http://schemas.microsoft.com/office/drawing/2014/main" id="{DD586C91-B46A-C4E6-06AC-968501D13EB3}"/>
              </a:ext>
            </a:extLst>
          </p:cNvPr>
          <p:cNvSpPr txBox="1"/>
          <p:nvPr/>
        </p:nvSpPr>
        <p:spPr>
          <a:xfrm>
            <a:off x="5539604" y="3649935"/>
            <a:ext cx="415498" cy="369332"/>
          </a:xfrm>
          <a:prstGeom prst="rect">
            <a:avLst/>
          </a:prstGeom>
          <a:noFill/>
        </p:spPr>
        <p:txBody>
          <a:bodyPr wrap="none" rtlCol="0">
            <a:spAutoFit/>
          </a:bodyPr>
          <a:lstStyle/>
          <a:p>
            <a:r>
              <a:rPr lang="en-US" dirty="0">
                <a:latin typeface="Rockwell Extra Bold" panose="02060903040505020403" pitchFamily="18" charset="0"/>
              </a:rPr>
              <a:t>X</a:t>
            </a:r>
          </a:p>
        </p:txBody>
      </p:sp>
      <p:pic>
        <p:nvPicPr>
          <p:cNvPr id="4" name="Picture 4" descr="KEY definition and meaning | Collins English Dictionary">
            <a:extLst>
              <a:ext uri="{FF2B5EF4-FFF2-40B4-BE49-F238E27FC236}">
                <a16:creationId xmlns:a16="http://schemas.microsoft.com/office/drawing/2014/main" id="{7FB00509-EEBC-9FF8-E32A-F8064D7D43E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5777533">
            <a:off x="5519250" y="3798508"/>
            <a:ext cx="935488" cy="14091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99EC40B-39A0-704E-CA35-164ED829ED69}"/>
              </a:ext>
            </a:extLst>
          </p:cNvPr>
          <p:cNvSpPr txBox="1"/>
          <p:nvPr/>
        </p:nvSpPr>
        <p:spPr>
          <a:xfrm>
            <a:off x="5534115" y="4311364"/>
            <a:ext cx="352982" cy="369332"/>
          </a:xfrm>
          <a:prstGeom prst="rect">
            <a:avLst/>
          </a:prstGeom>
          <a:noFill/>
        </p:spPr>
        <p:txBody>
          <a:bodyPr wrap="none" rtlCol="0">
            <a:spAutoFit/>
          </a:bodyPr>
          <a:lstStyle/>
          <a:p>
            <a:r>
              <a:rPr lang="en-US" dirty="0">
                <a:latin typeface="Rockwell Extra Bold" panose="02060903040505020403" pitchFamily="18" charset="0"/>
              </a:rPr>
              <a:t>Y</a:t>
            </a:r>
          </a:p>
        </p:txBody>
      </p:sp>
    </p:spTree>
    <p:extLst>
      <p:ext uri="{BB962C8B-B14F-4D97-AF65-F5344CB8AC3E}">
        <p14:creationId xmlns:p14="http://schemas.microsoft.com/office/powerpoint/2010/main" val="1531025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2" name="TextBox 1">
            <a:extLst>
              <a:ext uri="{FF2B5EF4-FFF2-40B4-BE49-F238E27FC236}">
                <a16:creationId xmlns:a16="http://schemas.microsoft.com/office/drawing/2014/main" id="{BC72B2DB-6236-592C-E896-497D6FE1C53C}"/>
              </a:ext>
            </a:extLst>
          </p:cNvPr>
          <p:cNvSpPr txBox="1"/>
          <p:nvPr/>
        </p:nvSpPr>
        <p:spPr>
          <a:xfrm>
            <a:off x="152400" y="2408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Reference Parameters</a:t>
            </a:r>
          </a:p>
        </p:txBody>
      </p:sp>
      <p:sp>
        <p:nvSpPr>
          <p:cNvPr id="3" name="TextBox 2">
            <a:extLst>
              <a:ext uri="{FF2B5EF4-FFF2-40B4-BE49-F238E27FC236}">
                <a16:creationId xmlns:a16="http://schemas.microsoft.com/office/drawing/2014/main" id="{A138C28D-1DA4-A924-1D23-E88267BDD391}"/>
              </a:ext>
            </a:extLst>
          </p:cNvPr>
          <p:cNvSpPr txBox="1"/>
          <p:nvPr/>
        </p:nvSpPr>
        <p:spPr>
          <a:xfrm>
            <a:off x="152400" y="2690370"/>
            <a:ext cx="3988279" cy="1477328"/>
          </a:xfrm>
          <a:prstGeom prst="rect">
            <a:avLst/>
          </a:prstGeom>
          <a:noFill/>
        </p:spPr>
        <p:txBody>
          <a:bodyPr wrap="square" rtlCol="0" anchor="ctr">
            <a:spAutoFit/>
          </a:bodyPr>
          <a:lstStyle/>
          <a:p>
            <a:r>
              <a:rPr lang="en-US" dirty="0">
                <a:effectLst>
                  <a:outerShdw blurRad="63500" sx="102000" sy="102000" algn="ctr" rotWithShape="0">
                    <a:prstClr val="black">
                      <a:alpha val="40000"/>
                    </a:prstClr>
                  </a:outerShdw>
                </a:effectLst>
                <a:latin typeface="Rockwell Extra Bold" panose="02060903040505020403" pitchFamily="18" charset="0"/>
              </a:rPr>
              <a:t>Reference types are like the keys.</a:t>
            </a:r>
          </a:p>
          <a:p>
            <a:r>
              <a:rPr lang="en-US" dirty="0">
                <a:effectLst>
                  <a:outerShdw blurRad="63500" sx="102000" sy="102000" algn="ctr" rotWithShape="0">
                    <a:prstClr val="black">
                      <a:alpha val="40000"/>
                    </a:prstClr>
                  </a:outerShdw>
                </a:effectLst>
                <a:latin typeface="Rockwell Extra Bold" panose="02060903040505020403" pitchFamily="18" charset="0"/>
              </a:rPr>
              <a:t>And the values are like the doors.</a:t>
            </a:r>
          </a:p>
          <a:p>
            <a:endParaRPr lang="en-US" dirty="0">
              <a:effectLst>
                <a:outerShdw blurRad="63500" sx="102000" sy="102000" algn="ctr" rotWithShape="0">
                  <a:prstClr val="black">
                    <a:alpha val="40000"/>
                  </a:prstClr>
                </a:outerShdw>
              </a:effectLst>
              <a:latin typeface="Rockwell Extra Bold" panose="02060903040505020403" pitchFamily="18" charset="0"/>
            </a:endParaRPr>
          </a:p>
        </p:txBody>
      </p:sp>
      <p:pic>
        <p:nvPicPr>
          <p:cNvPr id="1026" name="Picture 2" descr="VEDHAMN Door, oak, 60x120 cm - IKEA">
            <a:extLst>
              <a:ext uri="{FF2B5EF4-FFF2-40B4-BE49-F238E27FC236}">
                <a16:creationId xmlns:a16="http://schemas.microsoft.com/office/drawing/2014/main" id="{C58C7068-E569-552F-CCFC-C4C20CF5EB2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4500" b="95214" l="10000" r="90000">
                        <a14:foregroundMark x1="27500" y1="10571" x2="44429" y2="4571"/>
                        <a14:foregroundMark x1="44429" y1="4571" x2="56429" y2="6571"/>
                        <a14:foregroundMark x1="37143" y1="89143" x2="38714" y2="95214"/>
                      </a14:backgroundRemoval>
                    </a14:imgEffect>
                  </a14:imgLayer>
                </a14:imgProps>
              </a:ext>
              <a:ext uri="{28A0092B-C50C-407E-A947-70E740481C1C}">
                <a14:useLocalDpi xmlns:a14="http://schemas.microsoft.com/office/drawing/2010/main" val="0"/>
              </a:ext>
            </a:extLst>
          </a:blip>
          <a:srcRect/>
          <a:stretch>
            <a:fillRect/>
          </a:stretch>
        </p:blipFill>
        <p:spPr bwMode="auto">
          <a:xfrm>
            <a:off x="6912635" y="1649083"/>
            <a:ext cx="3404558" cy="34045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EY definition and meaning | Collins English Dictionary">
            <a:extLst>
              <a:ext uri="{FF2B5EF4-FFF2-40B4-BE49-F238E27FC236}">
                <a16:creationId xmlns:a16="http://schemas.microsoft.com/office/drawing/2014/main" id="{0576217F-331B-2C98-093F-A5AFD5FE39C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5777533">
            <a:off x="5524739" y="3137079"/>
            <a:ext cx="935488" cy="14091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9999384-241D-C019-62E6-63D249681A2F}"/>
              </a:ext>
            </a:extLst>
          </p:cNvPr>
          <p:cNvPicPr>
            <a:picLocks noChangeAspect="1"/>
          </p:cNvPicPr>
          <p:nvPr/>
        </p:nvPicPr>
        <p:blipFill>
          <a:blip r:embed="rId6"/>
          <a:stretch>
            <a:fillRect/>
          </a:stretch>
        </p:blipFill>
        <p:spPr>
          <a:xfrm>
            <a:off x="7986176" y="2113176"/>
            <a:ext cx="1257475" cy="371527"/>
          </a:xfrm>
          <a:prstGeom prst="rect">
            <a:avLst/>
          </a:prstGeom>
        </p:spPr>
      </p:pic>
      <p:sp>
        <p:nvSpPr>
          <p:cNvPr id="9" name="TextBox 8">
            <a:extLst>
              <a:ext uri="{FF2B5EF4-FFF2-40B4-BE49-F238E27FC236}">
                <a16:creationId xmlns:a16="http://schemas.microsoft.com/office/drawing/2014/main" id="{DD586C91-B46A-C4E6-06AC-968501D13EB3}"/>
              </a:ext>
            </a:extLst>
          </p:cNvPr>
          <p:cNvSpPr txBox="1"/>
          <p:nvPr/>
        </p:nvSpPr>
        <p:spPr>
          <a:xfrm>
            <a:off x="5539604" y="3649935"/>
            <a:ext cx="415498" cy="369332"/>
          </a:xfrm>
          <a:prstGeom prst="rect">
            <a:avLst/>
          </a:prstGeom>
          <a:noFill/>
        </p:spPr>
        <p:txBody>
          <a:bodyPr wrap="none" rtlCol="0">
            <a:spAutoFit/>
          </a:bodyPr>
          <a:lstStyle/>
          <a:p>
            <a:r>
              <a:rPr lang="en-US" dirty="0">
                <a:latin typeface="Rockwell Extra Bold" panose="02060903040505020403" pitchFamily="18" charset="0"/>
              </a:rPr>
              <a:t>X</a:t>
            </a:r>
          </a:p>
        </p:txBody>
      </p:sp>
      <p:pic>
        <p:nvPicPr>
          <p:cNvPr id="4" name="Picture 4" descr="KEY definition and meaning | Collins English Dictionary">
            <a:extLst>
              <a:ext uri="{FF2B5EF4-FFF2-40B4-BE49-F238E27FC236}">
                <a16:creationId xmlns:a16="http://schemas.microsoft.com/office/drawing/2014/main" id="{7FB00509-EEBC-9FF8-E32A-F8064D7D43E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5777533">
            <a:off x="5519250" y="3798508"/>
            <a:ext cx="935488" cy="14091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99EC40B-39A0-704E-CA35-164ED829ED69}"/>
              </a:ext>
            </a:extLst>
          </p:cNvPr>
          <p:cNvSpPr txBox="1"/>
          <p:nvPr/>
        </p:nvSpPr>
        <p:spPr>
          <a:xfrm>
            <a:off x="5534115" y="4311364"/>
            <a:ext cx="352982" cy="369332"/>
          </a:xfrm>
          <a:prstGeom prst="rect">
            <a:avLst/>
          </a:prstGeom>
          <a:noFill/>
        </p:spPr>
        <p:txBody>
          <a:bodyPr wrap="none" rtlCol="0">
            <a:spAutoFit/>
          </a:bodyPr>
          <a:lstStyle/>
          <a:p>
            <a:r>
              <a:rPr lang="en-US" dirty="0">
                <a:latin typeface="Rockwell Extra Bold" panose="02060903040505020403" pitchFamily="18" charset="0"/>
              </a:rPr>
              <a:t>Y</a:t>
            </a:r>
          </a:p>
        </p:txBody>
      </p:sp>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F94D7A2E-F870-3BF6-6407-8D23C12F2B58}"/>
                  </a:ext>
                </a:extLst>
              </p14:cNvPr>
              <p14:cNvContentPartPr/>
              <p14:nvPr/>
            </p14:nvContentPartPr>
            <p14:xfrm>
              <a:off x="6515280" y="2222640"/>
              <a:ext cx="2210040" cy="2343240"/>
            </p14:xfrm>
          </p:contentPart>
        </mc:Choice>
        <mc:Fallback xmlns="">
          <p:pic>
            <p:nvPicPr>
              <p:cNvPr id="7" name="Ink 6">
                <a:extLst>
                  <a:ext uri="{FF2B5EF4-FFF2-40B4-BE49-F238E27FC236}">
                    <a16:creationId xmlns:a16="http://schemas.microsoft.com/office/drawing/2014/main" id="{F94D7A2E-F870-3BF6-6407-8D23C12F2B58}"/>
                  </a:ext>
                </a:extLst>
              </p:cNvPr>
              <p:cNvPicPr/>
              <p:nvPr/>
            </p:nvPicPr>
            <p:blipFill>
              <a:blip r:embed="rId8"/>
              <a:stretch>
                <a:fillRect/>
              </a:stretch>
            </p:blipFill>
            <p:spPr>
              <a:xfrm>
                <a:off x="6505920" y="2213280"/>
                <a:ext cx="2228760" cy="2361960"/>
              </a:xfrm>
              <a:prstGeom prst="rect">
                <a:avLst/>
              </a:prstGeom>
            </p:spPr>
          </p:pic>
        </mc:Fallback>
      </mc:AlternateContent>
    </p:spTree>
    <p:extLst>
      <p:ext uri="{BB962C8B-B14F-4D97-AF65-F5344CB8AC3E}">
        <p14:creationId xmlns:p14="http://schemas.microsoft.com/office/powerpoint/2010/main" val="243669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2" name="TextBox 1">
            <a:extLst>
              <a:ext uri="{FF2B5EF4-FFF2-40B4-BE49-F238E27FC236}">
                <a16:creationId xmlns:a16="http://schemas.microsoft.com/office/drawing/2014/main" id="{BC72B2DB-6236-592C-E896-497D6FE1C53C}"/>
              </a:ext>
            </a:extLst>
          </p:cNvPr>
          <p:cNvSpPr txBox="1"/>
          <p:nvPr/>
        </p:nvSpPr>
        <p:spPr>
          <a:xfrm>
            <a:off x="152400" y="2408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Reference Parameters</a:t>
            </a:r>
          </a:p>
        </p:txBody>
      </p:sp>
      <p:sp>
        <p:nvSpPr>
          <p:cNvPr id="3" name="TextBox 2">
            <a:extLst>
              <a:ext uri="{FF2B5EF4-FFF2-40B4-BE49-F238E27FC236}">
                <a16:creationId xmlns:a16="http://schemas.microsoft.com/office/drawing/2014/main" id="{A138C28D-1DA4-A924-1D23-E88267BDD391}"/>
              </a:ext>
            </a:extLst>
          </p:cNvPr>
          <p:cNvSpPr txBox="1"/>
          <p:nvPr/>
        </p:nvSpPr>
        <p:spPr>
          <a:xfrm>
            <a:off x="152400" y="2967370"/>
            <a:ext cx="3988279" cy="923330"/>
          </a:xfrm>
          <a:prstGeom prst="rect">
            <a:avLst/>
          </a:prstGeom>
          <a:noFill/>
        </p:spPr>
        <p:txBody>
          <a:bodyPr wrap="square" rtlCol="0" anchor="ctr">
            <a:spAutoFit/>
          </a:bodyPr>
          <a:lstStyle/>
          <a:p>
            <a:r>
              <a:rPr lang="en-US" dirty="0">
                <a:effectLst>
                  <a:outerShdw blurRad="63500" sx="102000" sy="102000" algn="ctr" rotWithShape="0">
                    <a:prstClr val="black">
                      <a:alpha val="40000"/>
                    </a:prstClr>
                  </a:outerShdw>
                </a:effectLst>
                <a:latin typeface="Rockwell Extra Bold" panose="02060903040505020403" pitchFamily="18" charset="0"/>
              </a:rPr>
              <a:t>When we pass in a value type, we just create an entirely new door.</a:t>
            </a:r>
          </a:p>
        </p:txBody>
      </p:sp>
      <p:pic>
        <p:nvPicPr>
          <p:cNvPr id="1026" name="Picture 2" descr="VEDHAMN Door, oak, 60x120 cm - IKEA">
            <a:extLst>
              <a:ext uri="{FF2B5EF4-FFF2-40B4-BE49-F238E27FC236}">
                <a16:creationId xmlns:a16="http://schemas.microsoft.com/office/drawing/2014/main" id="{C58C7068-E569-552F-CCFC-C4C20CF5EB2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4500" b="95214" l="10000" r="90000">
                        <a14:foregroundMark x1="27500" y1="10571" x2="44429" y2="4571"/>
                        <a14:foregroundMark x1="44429" y1="4571" x2="56429" y2="6571"/>
                        <a14:foregroundMark x1="37143" y1="89143" x2="38714" y2="95214"/>
                      </a14:backgroundRemoval>
                    </a14:imgEffect>
                  </a14:imgLayer>
                </a14:imgProps>
              </a:ext>
              <a:ext uri="{28A0092B-C50C-407E-A947-70E740481C1C}">
                <a14:useLocalDpi xmlns:a14="http://schemas.microsoft.com/office/drawing/2010/main" val="0"/>
              </a:ext>
            </a:extLst>
          </a:blip>
          <a:srcRect/>
          <a:stretch>
            <a:fillRect/>
          </a:stretch>
        </p:blipFill>
        <p:spPr bwMode="auto">
          <a:xfrm>
            <a:off x="6912635" y="1649083"/>
            <a:ext cx="3404558" cy="340455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D586C91-B46A-C4E6-06AC-968501D13EB3}"/>
              </a:ext>
            </a:extLst>
          </p:cNvPr>
          <p:cNvSpPr txBox="1"/>
          <p:nvPr/>
        </p:nvSpPr>
        <p:spPr>
          <a:xfrm>
            <a:off x="8327816" y="2066960"/>
            <a:ext cx="574196" cy="369332"/>
          </a:xfrm>
          <a:prstGeom prst="rect">
            <a:avLst/>
          </a:prstGeom>
          <a:noFill/>
        </p:spPr>
        <p:txBody>
          <a:bodyPr wrap="none" rtlCol="0">
            <a:spAutoFit/>
          </a:bodyPr>
          <a:lstStyle/>
          <a:p>
            <a:r>
              <a:rPr lang="en-US" dirty="0">
                <a:latin typeface="Rockwell Extra Bold" panose="02060903040505020403" pitchFamily="18" charset="0"/>
              </a:rPr>
              <a:t>X1</a:t>
            </a:r>
          </a:p>
        </p:txBody>
      </p:sp>
      <p:pic>
        <p:nvPicPr>
          <p:cNvPr id="10" name="Picture 9">
            <a:extLst>
              <a:ext uri="{FF2B5EF4-FFF2-40B4-BE49-F238E27FC236}">
                <a16:creationId xmlns:a16="http://schemas.microsoft.com/office/drawing/2014/main" id="{41424DEF-EEC1-9502-45D9-1996F49833B8}"/>
              </a:ext>
            </a:extLst>
          </p:cNvPr>
          <p:cNvPicPr>
            <a:picLocks noChangeAspect="1"/>
          </p:cNvPicPr>
          <p:nvPr/>
        </p:nvPicPr>
        <p:blipFill>
          <a:blip r:embed="rId4"/>
          <a:stretch>
            <a:fillRect/>
          </a:stretch>
        </p:blipFill>
        <p:spPr>
          <a:xfrm>
            <a:off x="7814702" y="1168400"/>
            <a:ext cx="1600423" cy="304843"/>
          </a:xfrm>
          <a:prstGeom prst="rect">
            <a:avLst/>
          </a:prstGeom>
        </p:spPr>
      </p:pic>
      <p:sp>
        <p:nvSpPr>
          <p:cNvPr id="11" name="TextBox 10">
            <a:extLst>
              <a:ext uri="{FF2B5EF4-FFF2-40B4-BE49-F238E27FC236}">
                <a16:creationId xmlns:a16="http://schemas.microsoft.com/office/drawing/2014/main" id="{08609519-973B-D1ED-017C-899C6C294AF3}"/>
              </a:ext>
            </a:extLst>
          </p:cNvPr>
          <p:cNvSpPr txBox="1"/>
          <p:nvPr/>
        </p:nvSpPr>
        <p:spPr>
          <a:xfrm>
            <a:off x="8443231" y="2442509"/>
            <a:ext cx="343364" cy="369332"/>
          </a:xfrm>
          <a:prstGeom prst="rect">
            <a:avLst/>
          </a:prstGeom>
          <a:noFill/>
        </p:spPr>
        <p:txBody>
          <a:bodyPr wrap="none" rtlCol="0">
            <a:spAutoFit/>
          </a:bodyPr>
          <a:lstStyle/>
          <a:p>
            <a:r>
              <a:rPr lang="en-US" dirty="0">
                <a:latin typeface="Rockwell Extra Bold" panose="02060903040505020403" pitchFamily="18" charset="0"/>
              </a:rPr>
              <a:t>5</a:t>
            </a:r>
          </a:p>
        </p:txBody>
      </p:sp>
      <p:pic>
        <p:nvPicPr>
          <p:cNvPr id="13" name="Picture 2" descr="VEDHAMN Door, oak, 60x120 cm - IKEA">
            <a:extLst>
              <a:ext uri="{FF2B5EF4-FFF2-40B4-BE49-F238E27FC236}">
                <a16:creationId xmlns:a16="http://schemas.microsoft.com/office/drawing/2014/main" id="{3F2FEF45-5184-0780-9BB2-2727D285B28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4500" b="95214" l="10000" r="90000">
                        <a14:foregroundMark x1="27500" y1="10571" x2="44429" y2="4571"/>
                        <a14:foregroundMark x1="44429" y1="4571" x2="56429" y2="6571"/>
                        <a14:foregroundMark x1="37143" y1="89143" x2="38714" y2="95214"/>
                      </a14:backgroundRemoval>
                    </a14:imgEffect>
                  </a14:imgLayer>
                </a14:imgProps>
              </a:ext>
              <a:ext uri="{28A0092B-C50C-407E-A947-70E740481C1C}">
                <a14:useLocalDpi xmlns:a14="http://schemas.microsoft.com/office/drawing/2010/main" val="0"/>
              </a:ext>
            </a:extLst>
          </a:blip>
          <a:srcRect/>
          <a:stretch>
            <a:fillRect/>
          </a:stretch>
        </p:blipFill>
        <p:spPr bwMode="auto">
          <a:xfrm>
            <a:off x="5073587" y="1649083"/>
            <a:ext cx="3404558" cy="340455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09BB379-4870-9C92-F6B3-3F3EB01804A9}"/>
              </a:ext>
            </a:extLst>
          </p:cNvPr>
          <p:cNvSpPr txBox="1"/>
          <p:nvPr/>
        </p:nvSpPr>
        <p:spPr>
          <a:xfrm>
            <a:off x="6592835" y="2066960"/>
            <a:ext cx="335348" cy="369332"/>
          </a:xfrm>
          <a:prstGeom prst="rect">
            <a:avLst/>
          </a:prstGeom>
          <a:noFill/>
        </p:spPr>
        <p:txBody>
          <a:bodyPr wrap="none" rtlCol="0">
            <a:spAutoFit/>
          </a:bodyPr>
          <a:lstStyle/>
          <a:p>
            <a:r>
              <a:rPr lang="en-US" dirty="0">
                <a:latin typeface="Rockwell Extra Bold" panose="02060903040505020403" pitchFamily="18" charset="0"/>
              </a:rPr>
              <a:t>y</a:t>
            </a:r>
          </a:p>
        </p:txBody>
      </p:sp>
      <p:sp>
        <p:nvSpPr>
          <p:cNvPr id="16" name="TextBox 15">
            <a:extLst>
              <a:ext uri="{FF2B5EF4-FFF2-40B4-BE49-F238E27FC236}">
                <a16:creationId xmlns:a16="http://schemas.microsoft.com/office/drawing/2014/main" id="{B1594EC8-8FEF-6B1E-2EDF-9BD0BA71A978}"/>
              </a:ext>
            </a:extLst>
          </p:cNvPr>
          <p:cNvSpPr txBox="1"/>
          <p:nvPr/>
        </p:nvSpPr>
        <p:spPr>
          <a:xfrm>
            <a:off x="6604183" y="2442509"/>
            <a:ext cx="343364" cy="369332"/>
          </a:xfrm>
          <a:prstGeom prst="rect">
            <a:avLst/>
          </a:prstGeom>
          <a:noFill/>
        </p:spPr>
        <p:txBody>
          <a:bodyPr wrap="none" rtlCol="0">
            <a:spAutoFit/>
          </a:bodyPr>
          <a:lstStyle/>
          <a:p>
            <a:r>
              <a:rPr lang="en-US" dirty="0">
                <a:latin typeface="Rockwell Extra Bold" panose="02060903040505020403" pitchFamily="18" charset="0"/>
              </a:rPr>
              <a:t>7</a:t>
            </a:r>
          </a:p>
        </p:txBody>
      </p:sp>
      <p:pic>
        <p:nvPicPr>
          <p:cNvPr id="17" name="Picture 2" descr="VEDHAMN Door, oak, 60x120 cm - IKEA">
            <a:extLst>
              <a:ext uri="{FF2B5EF4-FFF2-40B4-BE49-F238E27FC236}">
                <a16:creationId xmlns:a16="http://schemas.microsoft.com/office/drawing/2014/main" id="{39DAD376-287B-C1EC-7D1F-2673F18F92E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4500" b="95214" l="10000" r="90000">
                        <a14:foregroundMark x1="27500" y1="10571" x2="44429" y2="4571"/>
                        <a14:foregroundMark x1="44429" y1="4571" x2="56429" y2="6571"/>
                        <a14:foregroundMark x1="37143" y1="89143" x2="38714" y2="95214"/>
                      </a14:backgroundRemoval>
                    </a14:imgEffect>
                  </a14:imgLayer>
                </a14:imgProps>
              </a:ext>
              <a:ext uri="{28A0092B-C50C-407E-A947-70E740481C1C}">
                <a14:useLocalDpi xmlns:a14="http://schemas.microsoft.com/office/drawing/2010/main" val="0"/>
              </a:ext>
            </a:extLst>
          </a:blip>
          <a:srcRect/>
          <a:stretch>
            <a:fillRect/>
          </a:stretch>
        </p:blipFill>
        <p:spPr bwMode="auto">
          <a:xfrm>
            <a:off x="3234539" y="1649083"/>
            <a:ext cx="3404558" cy="340455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F481432-6105-F2DD-8900-17BAD7FABE87}"/>
              </a:ext>
            </a:extLst>
          </p:cNvPr>
          <p:cNvSpPr txBox="1"/>
          <p:nvPr/>
        </p:nvSpPr>
        <p:spPr>
          <a:xfrm>
            <a:off x="4730818" y="2066960"/>
            <a:ext cx="340158" cy="369332"/>
          </a:xfrm>
          <a:prstGeom prst="rect">
            <a:avLst/>
          </a:prstGeom>
          <a:noFill/>
        </p:spPr>
        <p:txBody>
          <a:bodyPr wrap="none" rtlCol="0">
            <a:spAutoFit/>
          </a:bodyPr>
          <a:lstStyle/>
          <a:p>
            <a:r>
              <a:rPr lang="en-US" dirty="0">
                <a:latin typeface="Rockwell Extra Bold" panose="02060903040505020403" pitchFamily="18" charset="0"/>
              </a:rPr>
              <a:t>x</a:t>
            </a:r>
          </a:p>
        </p:txBody>
      </p:sp>
      <p:sp>
        <p:nvSpPr>
          <p:cNvPr id="20" name="TextBox 19">
            <a:extLst>
              <a:ext uri="{FF2B5EF4-FFF2-40B4-BE49-F238E27FC236}">
                <a16:creationId xmlns:a16="http://schemas.microsoft.com/office/drawing/2014/main" id="{1C74B4D6-A00A-9566-791C-B81AE4A0C989}"/>
              </a:ext>
            </a:extLst>
          </p:cNvPr>
          <p:cNvSpPr txBox="1"/>
          <p:nvPr/>
        </p:nvSpPr>
        <p:spPr>
          <a:xfrm>
            <a:off x="4765135" y="2442509"/>
            <a:ext cx="343364" cy="369332"/>
          </a:xfrm>
          <a:prstGeom prst="rect">
            <a:avLst/>
          </a:prstGeom>
          <a:noFill/>
        </p:spPr>
        <p:txBody>
          <a:bodyPr wrap="none" rtlCol="0">
            <a:spAutoFit/>
          </a:bodyPr>
          <a:lstStyle/>
          <a:p>
            <a:r>
              <a:rPr lang="en-US" dirty="0">
                <a:latin typeface="Rockwell Extra Bold" panose="02060903040505020403" pitchFamily="18" charset="0"/>
              </a:rPr>
              <a:t>5</a:t>
            </a:r>
          </a:p>
        </p:txBody>
      </p:sp>
      <p:pic>
        <p:nvPicPr>
          <p:cNvPr id="21" name="Picture 2" descr="VEDHAMN Door, oak, 60x120 cm - IKEA">
            <a:extLst>
              <a:ext uri="{FF2B5EF4-FFF2-40B4-BE49-F238E27FC236}">
                <a16:creationId xmlns:a16="http://schemas.microsoft.com/office/drawing/2014/main" id="{CEBB9E85-3D27-5AF4-1724-147854FA165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4500" b="95214" l="10000" r="90000">
                        <a14:foregroundMark x1="27500" y1="10571" x2="44429" y2="4571"/>
                        <a14:foregroundMark x1="44429" y1="4571" x2="56429" y2="6571"/>
                        <a14:foregroundMark x1="37143" y1="89143" x2="38714" y2="95214"/>
                      </a14:backgroundRemoval>
                    </a14:imgEffect>
                  </a14:imgLayer>
                </a14:imgProps>
              </a:ext>
              <a:ext uri="{28A0092B-C50C-407E-A947-70E740481C1C}">
                <a14:useLocalDpi xmlns:a14="http://schemas.microsoft.com/office/drawing/2010/main" val="0"/>
              </a:ext>
            </a:extLst>
          </a:blip>
          <a:srcRect/>
          <a:stretch>
            <a:fillRect/>
          </a:stretch>
        </p:blipFill>
        <p:spPr bwMode="auto">
          <a:xfrm>
            <a:off x="8763033" y="1649083"/>
            <a:ext cx="3404558" cy="340455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10F6E842-921C-4456-3293-80C1A2DECD43}"/>
              </a:ext>
            </a:extLst>
          </p:cNvPr>
          <p:cNvSpPr txBox="1"/>
          <p:nvPr/>
        </p:nvSpPr>
        <p:spPr>
          <a:xfrm>
            <a:off x="10178214" y="2066960"/>
            <a:ext cx="511679" cy="369332"/>
          </a:xfrm>
          <a:prstGeom prst="rect">
            <a:avLst/>
          </a:prstGeom>
          <a:noFill/>
        </p:spPr>
        <p:txBody>
          <a:bodyPr wrap="none" rtlCol="0">
            <a:spAutoFit/>
          </a:bodyPr>
          <a:lstStyle/>
          <a:p>
            <a:r>
              <a:rPr lang="en-US" dirty="0">
                <a:latin typeface="Rockwell Extra Bold" panose="02060903040505020403" pitchFamily="18" charset="0"/>
              </a:rPr>
              <a:t>Y1</a:t>
            </a:r>
          </a:p>
        </p:txBody>
      </p:sp>
      <p:sp>
        <p:nvSpPr>
          <p:cNvPr id="24" name="TextBox 23">
            <a:extLst>
              <a:ext uri="{FF2B5EF4-FFF2-40B4-BE49-F238E27FC236}">
                <a16:creationId xmlns:a16="http://schemas.microsoft.com/office/drawing/2014/main" id="{9634F92A-B3B8-69B6-697C-33622D3D66C7}"/>
              </a:ext>
            </a:extLst>
          </p:cNvPr>
          <p:cNvSpPr txBox="1"/>
          <p:nvPr/>
        </p:nvSpPr>
        <p:spPr>
          <a:xfrm>
            <a:off x="10293629" y="2442509"/>
            <a:ext cx="343364" cy="369332"/>
          </a:xfrm>
          <a:prstGeom prst="rect">
            <a:avLst/>
          </a:prstGeom>
          <a:noFill/>
        </p:spPr>
        <p:txBody>
          <a:bodyPr wrap="none" rtlCol="0">
            <a:spAutoFit/>
          </a:bodyPr>
          <a:lstStyle/>
          <a:p>
            <a:r>
              <a:rPr lang="en-US" dirty="0">
                <a:latin typeface="Rockwell Extra Bold" panose="02060903040505020403" pitchFamily="18" charset="0"/>
              </a:rPr>
              <a:t>7</a:t>
            </a:r>
          </a:p>
        </p:txBody>
      </p:sp>
      <p:pic>
        <p:nvPicPr>
          <p:cNvPr id="26" name="Picture 25">
            <a:extLst>
              <a:ext uri="{FF2B5EF4-FFF2-40B4-BE49-F238E27FC236}">
                <a16:creationId xmlns:a16="http://schemas.microsoft.com/office/drawing/2014/main" id="{D4AE5DBF-B6AD-8270-2890-B216920C48BC}"/>
              </a:ext>
            </a:extLst>
          </p:cNvPr>
          <p:cNvPicPr>
            <a:picLocks noChangeAspect="1"/>
          </p:cNvPicPr>
          <p:nvPr/>
        </p:nvPicPr>
        <p:blipFill>
          <a:blip r:embed="rId5"/>
          <a:stretch>
            <a:fillRect/>
          </a:stretch>
        </p:blipFill>
        <p:spPr>
          <a:xfrm>
            <a:off x="9795789" y="1176697"/>
            <a:ext cx="1276528" cy="333422"/>
          </a:xfrm>
          <a:prstGeom prst="rect">
            <a:avLst/>
          </a:prstGeom>
        </p:spPr>
      </p:pic>
      <p:pic>
        <p:nvPicPr>
          <p:cNvPr id="28" name="Picture 27">
            <a:extLst>
              <a:ext uri="{FF2B5EF4-FFF2-40B4-BE49-F238E27FC236}">
                <a16:creationId xmlns:a16="http://schemas.microsoft.com/office/drawing/2014/main" id="{B716FD6B-4E75-9152-B36B-6D6B8526CD49}"/>
              </a:ext>
            </a:extLst>
          </p:cNvPr>
          <p:cNvPicPr>
            <a:picLocks noChangeAspect="1"/>
          </p:cNvPicPr>
          <p:nvPr/>
        </p:nvPicPr>
        <p:blipFill>
          <a:blip r:embed="rId6"/>
          <a:stretch>
            <a:fillRect/>
          </a:stretch>
        </p:blipFill>
        <p:spPr>
          <a:xfrm>
            <a:off x="6104259" y="1166637"/>
            <a:ext cx="1343212" cy="285790"/>
          </a:xfrm>
          <a:prstGeom prst="rect">
            <a:avLst/>
          </a:prstGeom>
        </p:spPr>
      </p:pic>
      <p:pic>
        <p:nvPicPr>
          <p:cNvPr id="30" name="Picture 29">
            <a:extLst>
              <a:ext uri="{FF2B5EF4-FFF2-40B4-BE49-F238E27FC236}">
                <a16:creationId xmlns:a16="http://schemas.microsoft.com/office/drawing/2014/main" id="{A6626FE6-DF62-5876-953F-2904CFAB4179}"/>
              </a:ext>
            </a:extLst>
          </p:cNvPr>
          <p:cNvPicPr>
            <a:picLocks noChangeAspect="1"/>
          </p:cNvPicPr>
          <p:nvPr/>
        </p:nvPicPr>
        <p:blipFill>
          <a:blip r:embed="rId6"/>
          <a:stretch>
            <a:fillRect/>
          </a:stretch>
        </p:blipFill>
        <p:spPr>
          <a:xfrm>
            <a:off x="4320409" y="1176697"/>
            <a:ext cx="1343212" cy="285790"/>
          </a:xfrm>
          <a:prstGeom prst="rect">
            <a:avLst/>
          </a:prstGeom>
        </p:spPr>
      </p:pic>
      <mc:AlternateContent xmlns:mc="http://schemas.openxmlformats.org/markup-compatibility/2006" xmlns:p14="http://schemas.microsoft.com/office/powerpoint/2010/main">
        <mc:Choice Requires="p14">
          <p:contentPart p14:bwMode="auto" r:id="rId7">
            <p14:nvContentPartPr>
              <p14:cNvPr id="31" name="Ink 30">
                <a:extLst>
                  <a:ext uri="{FF2B5EF4-FFF2-40B4-BE49-F238E27FC236}">
                    <a16:creationId xmlns:a16="http://schemas.microsoft.com/office/drawing/2014/main" id="{2CD8A92C-EB31-F723-4A1F-9D7C51374D9C}"/>
                  </a:ext>
                </a:extLst>
              </p14:cNvPr>
              <p14:cNvContentPartPr/>
              <p14:nvPr/>
            </p14:nvContentPartPr>
            <p14:xfrm>
              <a:off x="9785520" y="1752480"/>
              <a:ext cx="1467000" cy="3162600"/>
            </p14:xfrm>
          </p:contentPart>
        </mc:Choice>
        <mc:Fallback xmlns="">
          <p:pic>
            <p:nvPicPr>
              <p:cNvPr id="31" name="Ink 30">
                <a:extLst>
                  <a:ext uri="{FF2B5EF4-FFF2-40B4-BE49-F238E27FC236}">
                    <a16:creationId xmlns:a16="http://schemas.microsoft.com/office/drawing/2014/main" id="{2CD8A92C-EB31-F723-4A1F-9D7C51374D9C}"/>
                  </a:ext>
                </a:extLst>
              </p:cNvPr>
              <p:cNvPicPr/>
              <p:nvPr/>
            </p:nvPicPr>
            <p:blipFill>
              <a:blip r:embed="rId8"/>
              <a:stretch>
                <a:fillRect/>
              </a:stretch>
            </p:blipFill>
            <p:spPr>
              <a:xfrm>
                <a:off x="9776160" y="1743120"/>
                <a:ext cx="1485720" cy="3181320"/>
              </a:xfrm>
              <a:prstGeom prst="rect">
                <a:avLst/>
              </a:prstGeom>
            </p:spPr>
          </p:pic>
        </mc:Fallback>
      </mc:AlternateContent>
    </p:spTree>
    <p:extLst>
      <p:ext uri="{BB962C8B-B14F-4D97-AF65-F5344CB8AC3E}">
        <p14:creationId xmlns:p14="http://schemas.microsoft.com/office/powerpoint/2010/main" val="2015601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2" name="TextBox 1">
            <a:extLst>
              <a:ext uri="{FF2B5EF4-FFF2-40B4-BE49-F238E27FC236}">
                <a16:creationId xmlns:a16="http://schemas.microsoft.com/office/drawing/2014/main" id="{BC72B2DB-6236-592C-E896-497D6FE1C53C}"/>
              </a:ext>
            </a:extLst>
          </p:cNvPr>
          <p:cNvSpPr txBox="1"/>
          <p:nvPr/>
        </p:nvSpPr>
        <p:spPr>
          <a:xfrm>
            <a:off x="152400" y="2408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Reference Parameters</a:t>
            </a:r>
          </a:p>
        </p:txBody>
      </p:sp>
      <p:sp>
        <p:nvSpPr>
          <p:cNvPr id="3" name="TextBox 2">
            <a:extLst>
              <a:ext uri="{FF2B5EF4-FFF2-40B4-BE49-F238E27FC236}">
                <a16:creationId xmlns:a16="http://schemas.microsoft.com/office/drawing/2014/main" id="{A138C28D-1DA4-A924-1D23-E88267BDD391}"/>
              </a:ext>
            </a:extLst>
          </p:cNvPr>
          <p:cNvSpPr txBox="1"/>
          <p:nvPr/>
        </p:nvSpPr>
        <p:spPr>
          <a:xfrm>
            <a:off x="152400" y="1720881"/>
            <a:ext cx="3988279" cy="3416320"/>
          </a:xfrm>
          <a:prstGeom prst="rect">
            <a:avLst/>
          </a:prstGeom>
          <a:noFill/>
        </p:spPr>
        <p:txBody>
          <a:bodyPr wrap="square" rtlCol="0" anchor="ctr">
            <a:spAutoFit/>
          </a:bodyPr>
          <a:lstStyle/>
          <a:p>
            <a:r>
              <a:rPr lang="en-US" dirty="0" err="1">
                <a:effectLst>
                  <a:outerShdw blurRad="63500" sx="102000" sy="102000" algn="ctr" rotWithShape="0">
                    <a:prstClr val="black">
                      <a:alpha val="40000"/>
                    </a:prstClr>
                  </a:outerShdw>
                </a:effectLst>
                <a:latin typeface="Rockwell Extra Bold" panose="02060903040505020403" pitchFamily="18" charset="0"/>
              </a:rPr>
              <a:t>Everytime</a:t>
            </a:r>
            <a:r>
              <a:rPr lang="en-US" dirty="0">
                <a:effectLst>
                  <a:outerShdw blurRad="63500" sx="102000" sy="102000" algn="ctr" rotWithShape="0">
                    <a:prstClr val="black">
                      <a:alpha val="40000"/>
                    </a:prstClr>
                  </a:outerShdw>
                </a:effectLst>
                <a:latin typeface="Rockwell Extra Bold" panose="02060903040505020403" pitchFamily="18" charset="0"/>
              </a:rPr>
              <a:t> we pass in a value, we have to copy its value to another door.</a:t>
            </a:r>
          </a:p>
          <a:p>
            <a:r>
              <a:rPr lang="en-US" dirty="0">
                <a:effectLst>
                  <a:outerShdw blurRad="63500" sx="102000" sy="102000" algn="ctr" rotWithShape="0">
                    <a:prstClr val="black">
                      <a:alpha val="40000"/>
                    </a:prstClr>
                  </a:outerShdw>
                </a:effectLst>
                <a:latin typeface="Rockwell Extra Bold" panose="02060903040505020403" pitchFamily="18" charset="0"/>
              </a:rPr>
              <a:t>But what if, Instead of copying its value to another door, we instead copy it to a key? And use that key to access those doors of x1 and y1.</a:t>
            </a:r>
          </a:p>
          <a:p>
            <a:r>
              <a:rPr lang="en-US" dirty="0">
                <a:effectLst>
                  <a:outerShdw blurRad="63500" sx="102000" sy="102000" algn="ctr" rotWithShape="0">
                    <a:prstClr val="black">
                      <a:alpha val="40000"/>
                    </a:prstClr>
                  </a:outerShdw>
                </a:effectLst>
                <a:latin typeface="Rockwell Extra Bold" panose="02060903040505020403" pitchFamily="18" charset="0"/>
              </a:rPr>
              <a:t>So in short, we need to treat x and y as REFERENCE values.</a:t>
            </a:r>
          </a:p>
        </p:txBody>
      </p:sp>
      <p:pic>
        <p:nvPicPr>
          <p:cNvPr id="1026" name="Picture 2" descr="VEDHAMN Door, oak, 60x120 cm - IKEA">
            <a:extLst>
              <a:ext uri="{FF2B5EF4-FFF2-40B4-BE49-F238E27FC236}">
                <a16:creationId xmlns:a16="http://schemas.microsoft.com/office/drawing/2014/main" id="{C58C7068-E569-552F-CCFC-C4C20CF5EB2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4500" b="95214" l="10000" r="90000">
                        <a14:foregroundMark x1="27500" y1="10571" x2="44429" y2="4571"/>
                        <a14:foregroundMark x1="44429" y1="4571" x2="56429" y2="6571"/>
                        <a14:foregroundMark x1="37143" y1="89143" x2="38714" y2="95214"/>
                      </a14:backgroundRemoval>
                    </a14:imgEffect>
                  </a14:imgLayer>
                </a14:imgProps>
              </a:ext>
              <a:ext uri="{28A0092B-C50C-407E-A947-70E740481C1C}">
                <a14:useLocalDpi xmlns:a14="http://schemas.microsoft.com/office/drawing/2010/main" val="0"/>
              </a:ext>
            </a:extLst>
          </a:blip>
          <a:srcRect/>
          <a:stretch>
            <a:fillRect/>
          </a:stretch>
        </p:blipFill>
        <p:spPr bwMode="auto">
          <a:xfrm>
            <a:off x="6912635" y="1649083"/>
            <a:ext cx="3404558" cy="340455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D586C91-B46A-C4E6-06AC-968501D13EB3}"/>
              </a:ext>
            </a:extLst>
          </p:cNvPr>
          <p:cNvSpPr txBox="1"/>
          <p:nvPr/>
        </p:nvSpPr>
        <p:spPr>
          <a:xfrm>
            <a:off x="8327816" y="2066960"/>
            <a:ext cx="574196" cy="369332"/>
          </a:xfrm>
          <a:prstGeom prst="rect">
            <a:avLst/>
          </a:prstGeom>
          <a:noFill/>
        </p:spPr>
        <p:txBody>
          <a:bodyPr wrap="none" rtlCol="0">
            <a:spAutoFit/>
          </a:bodyPr>
          <a:lstStyle/>
          <a:p>
            <a:r>
              <a:rPr lang="en-US" dirty="0">
                <a:latin typeface="Rockwell Extra Bold" panose="02060903040505020403" pitchFamily="18" charset="0"/>
              </a:rPr>
              <a:t>X1</a:t>
            </a:r>
          </a:p>
        </p:txBody>
      </p:sp>
      <p:pic>
        <p:nvPicPr>
          <p:cNvPr id="10" name="Picture 9">
            <a:extLst>
              <a:ext uri="{FF2B5EF4-FFF2-40B4-BE49-F238E27FC236}">
                <a16:creationId xmlns:a16="http://schemas.microsoft.com/office/drawing/2014/main" id="{41424DEF-EEC1-9502-45D9-1996F49833B8}"/>
              </a:ext>
            </a:extLst>
          </p:cNvPr>
          <p:cNvPicPr>
            <a:picLocks noChangeAspect="1"/>
          </p:cNvPicPr>
          <p:nvPr/>
        </p:nvPicPr>
        <p:blipFill>
          <a:blip r:embed="rId4"/>
          <a:stretch>
            <a:fillRect/>
          </a:stretch>
        </p:blipFill>
        <p:spPr>
          <a:xfrm>
            <a:off x="7814702" y="1168400"/>
            <a:ext cx="1600423" cy="304843"/>
          </a:xfrm>
          <a:prstGeom prst="rect">
            <a:avLst/>
          </a:prstGeom>
        </p:spPr>
      </p:pic>
      <p:sp>
        <p:nvSpPr>
          <p:cNvPr id="11" name="TextBox 10">
            <a:extLst>
              <a:ext uri="{FF2B5EF4-FFF2-40B4-BE49-F238E27FC236}">
                <a16:creationId xmlns:a16="http://schemas.microsoft.com/office/drawing/2014/main" id="{08609519-973B-D1ED-017C-899C6C294AF3}"/>
              </a:ext>
            </a:extLst>
          </p:cNvPr>
          <p:cNvSpPr txBox="1"/>
          <p:nvPr/>
        </p:nvSpPr>
        <p:spPr>
          <a:xfrm>
            <a:off x="8443231" y="2442509"/>
            <a:ext cx="343364" cy="369332"/>
          </a:xfrm>
          <a:prstGeom prst="rect">
            <a:avLst/>
          </a:prstGeom>
          <a:noFill/>
        </p:spPr>
        <p:txBody>
          <a:bodyPr wrap="none" rtlCol="0">
            <a:spAutoFit/>
          </a:bodyPr>
          <a:lstStyle/>
          <a:p>
            <a:r>
              <a:rPr lang="en-US" dirty="0">
                <a:latin typeface="Rockwell Extra Bold" panose="02060903040505020403" pitchFamily="18" charset="0"/>
              </a:rPr>
              <a:t>5</a:t>
            </a:r>
          </a:p>
        </p:txBody>
      </p:sp>
      <p:pic>
        <p:nvPicPr>
          <p:cNvPr id="21" name="Picture 2" descr="VEDHAMN Door, oak, 60x120 cm - IKEA">
            <a:extLst>
              <a:ext uri="{FF2B5EF4-FFF2-40B4-BE49-F238E27FC236}">
                <a16:creationId xmlns:a16="http://schemas.microsoft.com/office/drawing/2014/main" id="{CEBB9E85-3D27-5AF4-1724-147854FA165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4500" b="95214" l="10000" r="90000">
                        <a14:foregroundMark x1="27500" y1="10571" x2="44429" y2="4571"/>
                        <a14:foregroundMark x1="44429" y1="4571" x2="56429" y2="6571"/>
                        <a14:foregroundMark x1="37143" y1="89143" x2="38714" y2="95214"/>
                      </a14:backgroundRemoval>
                    </a14:imgEffect>
                  </a14:imgLayer>
                </a14:imgProps>
              </a:ext>
              <a:ext uri="{28A0092B-C50C-407E-A947-70E740481C1C}">
                <a14:useLocalDpi xmlns:a14="http://schemas.microsoft.com/office/drawing/2010/main" val="0"/>
              </a:ext>
            </a:extLst>
          </a:blip>
          <a:srcRect/>
          <a:stretch>
            <a:fillRect/>
          </a:stretch>
        </p:blipFill>
        <p:spPr bwMode="auto">
          <a:xfrm>
            <a:off x="8763033" y="1649083"/>
            <a:ext cx="3404558" cy="340455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10F6E842-921C-4456-3293-80C1A2DECD43}"/>
              </a:ext>
            </a:extLst>
          </p:cNvPr>
          <p:cNvSpPr txBox="1"/>
          <p:nvPr/>
        </p:nvSpPr>
        <p:spPr>
          <a:xfrm>
            <a:off x="10178214" y="2066960"/>
            <a:ext cx="511679" cy="369332"/>
          </a:xfrm>
          <a:prstGeom prst="rect">
            <a:avLst/>
          </a:prstGeom>
          <a:noFill/>
        </p:spPr>
        <p:txBody>
          <a:bodyPr wrap="none" rtlCol="0">
            <a:spAutoFit/>
          </a:bodyPr>
          <a:lstStyle/>
          <a:p>
            <a:r>
              <a:rPr lang="en-US" dirty="0">
                <a:latin typeface="Rockwell Extra Bold" panose="02060903040505020403" pitchFamily="18" charset="0"/>
              </a:rPr>
              <a:t>Y1</a:t>
            </a:r>
          </a:p>
        </p:txBody>
      </p:sp>
      <p:sp>
        <p:nvSpPr>
          <p:cNvPr id="24" name="TextBox 23">
            <a:extLst>
              <a:ext uri="{FF2B5EF4-FFF2-40B4-BE49-F238E27FC236}">
                <a16:creationId xmlns:a16="http://schemas.microsoft.com/office/drawing/2014/main" id="{9634F92A-B3B8-69B6-697C-33622D3D66C7}"/>
              </a:ext>
            </a:extLst>
          </p:cNvPr>
          <p:cNvSpPr txBox="1"/>
          <p:nvPr/>
        </p:nvSpPr>
        <p:spPr>
          <a:xfrm>
            <a:off x="10293629" y="2442509"/>
            <a:ext cx="343364" cy="369332"/>
          </a:xfrm>
          <a:prstGeom prst="rect">
            <a:avLst/>
          </a:prstGeom>
          <a:noFill/>
        </p:spPr>
        <p:txBody>
          <a:bodyPr wrap="none" rtlCol="0">
            <a:spAutoFit/>
          </a:bodyPr>
          <a:lstStyle/>
          <a:p>
            <a:r>
              <a:rPr lang="en-US" dirty="0">
                <a:latin typeface="Rockwell Extra Bold" panose="02060903040505020403" pitchFamily="18" charset="0"/>
              </a:rPr>
              <a:t>5</a:t>
            </a:r>
          </a:p>
        </p:txBody>
      </p:sp>
      <p:pic>
        <p:nvPicPr>
          <p:cNvPr id="26" name="Picture 25">
            <a:extLst>
              <a:ext uri="{FF2B5EF4-FFF2-40B4-BE49-F238E27FC236}">
                <a16:creationId xmlns:a16="http://schemas.microsoft.com/office/drawing/2014/main" id="{D4AE5DBF-B6AD-8270-2890-B216920C48BC}"/>
              </a:ext>
            </a:extLst>
          </p:cNvPr>
          <p:cNvPicPr>
            <a:picLocks noChangeAspect="1"/>
          </p:cNvPicPr>
          <p:nvPr/>
        </p:nvPicPr>
        <p:blipFill>
          <a:blip r:embed="rId5"/>
          <a:stretch>
            <a:fillRect/>
          </a:stretch>
        </p:blipFill>
        <p:spPr>
          <a:xfrm>
            <a:off x="9795789" y="1176697"/>
            <a:ext cx="1276528" cy="333422"/>
          </a:xfrm>
          <a:prstGeom prst="rect">
            <a:avLst/>
          </a:prstGeom>
        </p:spPr>
      </p:pic>
      <p:pic>
        <p:nvPicPr>
          <p:cNvPr id="4" name="Picture 4" descr="KEY definition and meaning | Collins English Dictionary">
            <a:extLst>
              <a:ext uri="{FF2B5EF4-FFF2-40B4-BE49-F238E27FC236}">
                <a16:creationId xmlns:a16="http://schemas.microsoft.com/office/drawing/2014/main" id="{663FC055-4176-6C42-54BF-1C111E7532C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5777533">
            <a:off x="5203530" y="1495113"/>
            <a:ext cx="935488" cy="14091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86C0EEB-49F5-4025-B8C8-25B6A1DE790E}"/>
              </a:ext>
            </a:extLst>
          </p:cNvPr>
          <p:cNvSpPr txBox="1"/>
          <p:nvPr/>
        </p:nvSpPr>
        <p:spPr>
          <a:xfrm>
            <a:off x="5218395" y="2007969"/>
            <a:ext cx="415498" cy="369332"/>
          </a:xfrm>
          <a:prstGeom prst="rect">
            <a:avLst/>
          </a:prstGeom>
          <a:noFill/>
        </p:spPr>
        <p:txBody>
          <a:bodyPr wrap="none" rtlCol="0">
            <a:spAutoFit/>
          </a:bodyPr>
          <a:lstStyle/>
          <a:p>
            <a:r>
              <a:rPr lang="en-US" dirty="0">
                <a:latin typeface="Rockwell Extra Bold" panose="02060903040505020403" pitchFamily="18" charset="0"/>
              </a:rPr>
              <a:t>X</a:t>
            </a:r>
          </a:p>
        </p:txBody>
      </p:sp>
      <p:pic>
        <p:nvPicPr>
          <p:cNvPr id="6" name="Picture 4" descr="KEY definition and meaning | Collins English Dictionary">
            <a:extLst>
              <a:ext uri="{FF2B5EF4-FFF2-40B4-BE49-F238E27FC236}">
                <a16:creationId xmlns:a16="http://schemas.microsoft.com/office/drawing/2014/main" id="{EBD195E3-6926-4D0F-2551-4D6A051110CF}"/>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5777533">
            <a:off x="5203530" y="2999229"/>
            <a:ext cx="935488" cy="140910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47A4FEB-AE82-BE66-282E-6940FF310B89}"/>
              </a:ext>
            </a:extLst>
          </p:cNvPr>
          <p:cNvSpPr txBox="1"/>
          <p:nvPr/>
        </p:nvSpPr>
        <p:spPr>
          <a:xfrm>
            <a:off x="5218395" y="3512085"/>
            <a:ext cx="335348" cy="369332"/>
          </a:xfrm>
          <a:prstGeom prst="rect">
            <a:avLst/>
          </a:prstGeom>
          <a:noFill/>
        </p:spPr>
        <p:txBody>
          <a:bodyPr wrap="none" rtlCol="0">
            <a:spAutoFit/>
          </a:bodyPr>
          <a:lstStyle/>
          <a:p>
            <a:r>
              <a:rPr lang="en-US" dirty="0">
                <a:latin typeface="Rockwell Extra Bold" panose="02060903040505020403" pitchFamily="18" charset="0"/>
              </a:rPr>
              <a:t>y</a:t>
            </a:r>
          </a:p>
        </p:txBody>
      </p:sp>
    </p:spTree>
    <p:extLst>
      <p:ext uri="{BB962C8B-B14F-4D97-AF65-F5344CB8AC3E}">
        <p14:creationId xmlns:p14="http://schemas.microsoft.com/office/powerpoint/2010/main" val="2095756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2" name="TextBox 1">
            <a:extLst>
              <a:ext uri="{FF2B5EF4-FFF2-40B4-BE49-F238E27FC236}">
                <a16:creationId xmlns:a16="http://schemas.microsoft.com/office/drawing/2014/main" id="{BC72B2DB-6236-592C-E896-497D6FE1C53C}"/>
              </a:ext>
            </a:extLst>
          </p:cNvPr>
          <p:cNvSpPr txBox="1"/>
          <p:nvPr/>
        </p:nvSpPr>
        <p:spPr>
          <a:xfrm>
            <a:off x="152400" y="2408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Reference Parameters</a:t>
            </a:r>
          </a:p>
        </p:txBody>
      </p:sp>
      <p:sp>
        <p:nvSpPr>
          <p:cNvPr id="3" name="TextBox 2">
            <a:extLst>
              <a:ext uri="{FF2B5EF4-FFF2-40B4-BE49-F238E27FC236}">
                <a16:creationId xmlns:a16="http://schemas.microsoft.com/office/drawing/2014/main" id="{A138C28D-1DA4-A924-1D23-E88267BDD391}"/>
              </a:ext>
            </a:extLst>
          </p:cNvPr>
          <p:cNvSpPr txBox="1"/>
          <p:nvPr/>
        </p:nvSpPr>
        <p:spPr>
          <a:xfrm>
            <a:off x="152400" y="2690376"/>
            <a:ext cx="3988279" cy="1477328"/>
          </a:xfrm>
          <a:prstGeom prst="rect">
            <a:avLst/>
          </a:prstGeom>
          <a:noFill/>
        </p:spPr>
        <p:txBody>
          <a:bodyPr wrap="square" rtlCol="0" anchor="ctr">
            <a:spAutoFit/>
          </a:bodyPr>
          <a:lstStyle/>
          <a:p>
            <a:r>
              <a:rPr lang="en-US" dirty="0">
                <a:effectLst>
                  <a:outerShdw blurRad="63500" sx="102000" sy="102000" algn="ctr" rotWithShape="0">
                    <a:prstClr val="black">
                      <a:alpha val="40000"/>
                    </a:prstClr>
                  </a:outerShdw>
                </a:effectLst>
                <a:latin typeface="Rockwell Extra Bold" panose="02060903040505020403" pitchFamily="18" charset="0"/>
              </a:rPr>
              <a:t>To treat x1 and y1 as reference values, we have to specify in the parameter list that each parameter is a reference value.</a:t>
            </a:r>
          </a:p>
        </p:txBody>
      </p:sp>
      <p:pic>
        <p:nvPicPr>
          <p:cNvPr id="14" name="Picture 13">
            <a:extLst>
              <a:ext uri="{FF2B5EF4-FFF2-40B4-BE49-F238E27FC236}">
                <a16:creationId xmlns:a16="http://schemas.microsoft.com/office/drawing/2014/main" id="{5425A767-1795-14F3-28D5-2130E1428120}"/>
              </a:ext>
            </a:extLst>
          </p:cNvPr>
          <p:cNvPicPr>
            <a:picLocks noChangeAspect="1"/>
          </p:cNvPicPr>
          <p:nvPr/>
        </p:nvPicPr>
        <p:blipFill>
          <a:blip r:embed="rId2"/>
          <a:stretch>
            <a:fillRect/>
          </a:stretch>
        </p:blipFill>
        <p:spPr>
          <a:xfrm>
            <a:off x="7094499" y="2586333"/>
            <a:ext cx="3972479" cy="1581371"/>
          </a:xfrm>
          <a:prstGeom prst="rect">
            <a:avLst/>
          </a:prstGeom>
        </p:spPr>
      </p:pic>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D48BD946-4732-E34B-3ECD-AE5FE5E74908}"/>
                  </a:ext>
                </a:extLst>
              </p14:cNvPr>
              <p14:cNvContentPartPr/>
              <p14:nvPr/>
            </p14:nvContentPartPr>
            <p14:xfrm>
              <a:off x="8775720" y="2558880"/>
              <a:ext cx="2051280" cy="419760"/>
            </p14:xfrm>
          </p:contentPart>
        </mc:Choice>
        <mc:Fallback xmlns="">
          <p:pic>
            <p:nvPicPr>
              <p:cNvPr id="15" name="Ink 14">
                <a:extLst>
                  <a:ext uri="{FF2B5EF4-FFF2-40B4-BE49-F238E27FC236}">
                    <a16:creationId xmlns:a16="http://schemas.microsoft.com/office/drawing/2014/main" id="{D48BD946-4732-E34B-3ECD-AE5FE5E74908}"/>
                  </a:ext>
                </a:extLst>
              </p:cNvPr>
              <p:cNvPicPr/>
              <p:nvPr/>
            </p:nvPicPr>
            <p:blipFill>
              <a:blip r:embed="rId4"/>
              <a:stretch>
                <a:fillRect/>
              </a:stretch>
            </p:blipFill>
            <p:spPr>
              <a:xfrm>
                <a:off x="8766360" y="2549520"/>
                <a:ext cx="2070000" cy="438480"/>
              </a:xfrm>
              <a:prstGeom prst="rect">
                <a:avLst/>
              </a:prstGeom>
            </p:spPr>
          </p:pic>
        </mc:Fallback>
      </mc:AlternateContent>
    </p:spTree>
    <p:extLst>
      <p:ext uri="{BB962C8B-B14F-4D97-AF65-F5344CB8AC3E}">
        <p14:creationId xmlns:p14="http://schemas.microsoft.com/office/powerpoint/2010/main" val="3581187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2" name="TextBox 1">
            <a:extLst>
              <a:ext uri="{FF2B5EF4-FFF2-40B4-BE49-F238E27FC236}">
                <a16:creationId xmlns:a16="http://schemas.microsoft.com/office/drawing/2014/main" id="{BC72B2DB-6236-592C-E896-497D6FE1C53C}"/>
              </a:ext>
            </a:extLst>
          </p:cNvPr>
          <p:cNvSpPr txBox="1"/>
          <p:nvPr/>
        </p:nvSpPr>
        <p:spPr>
          <a:xfrm>
            <a:off x="152400" y="2408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Reference Parameters</a:t>
            </a:r>
          </a:p>
        </p:txBody>
      </p:sp>
      <p:sp>
        <p:nvSpPr>
          <p:cNvPr id="3" name="TextBox 2">
            <a:extLst>
              <a:ext uri="{FF2B5EF4-FFF2-40B4-BE49-F238E27FC236}">
                <a16:creationId xmlns:a16="http://schemas.microsoft.com/office/drawing/2014/main" id="{A138C28D-1DA4-A924-1D23-E88267BDD391}"/>
              </a:ext>
            </a:extLst>
          </p:cNvPr>
          <p:cNvSpPr txBox="1"/>
          <p:nvPr/>
        </p:nvSpPr>
        <p:spPr>
          <a:xfrm>
            <a:off x="152400" y="2551879"/>
            <a:ext cx="3988279" cy="1754326"/>
          </a:xfrm>
          <a:prstGeom prst="rect">
            <a:avLst/>
          </a:prstGeom>
          <a:noFill/>
        </p:spPr>
        <p:txBody>
          <a:bodyPr wrap="square" rtlCol="0" anchor="ctr">
            <a:spAutoFit/>
          </a:bodyPr>
          <a:lstStyle/>
          <a:p>
            <a:r>
              <a:rPr lang="en-US" dirty="0">
                <a:effectLst>
                  <a:outerShdw blurRad="63500" sx="102000" sy="102000" algn="ctr" rotWithShape="0">
                    <a:prstClr val="black">
                      <a:alpha val="40000"/>
                    </a:prstClr>
                  </a:outerShdw>
                </a:effectLst>
                <a:latin typeface="Rockwell Extra Bold" panose="02060903040505020403" pitchFamily="18" charset="0"/>
              </a:rPr>
              <a:t>Here we are saying that we expect that x is a reference type of int and NOT a value type.</a:t>
            </a:r>
          </a:p>
          <a:p>
            <a:r>
              <a:rPr lang="en-US" dirty="0">
                <a:effectLst>
                  <a:outerShdw blurRad="63500" sx="102000" sy="102000" algn="ctr" rotWithShape="0">
                    <a:prstClr val="black">
                      <a:alpha val="40000"/>
                    </a:prstClr>
                  </a:outerShdw>
                </a:effectLst>
                <a:latin typeface="Rockwell Extra Bold" panose="02060903040505020403" pitchFamily="18" charset="0"/>
              </a:rPr>
              <a:t>We expect to pass in keys and not create doors.</a:t>
            </a:r>
          </a:p>
        </p:txBody>
      </p:sp>
      <p:pic>
        <p:nvPicPr>
          <p:cNvPr id="14" name="Picture 13">
            <a:extLst>
              <a:ext uri="{FF2B5EF4-FFF2-40B4-BE49-F238E27FC236}">
                <a16:creationId xmlns:a16="http://schemas.microsoft.com/office/drawing/2014/main" id="{5425A767-1795-14F3-28D5-2130E1428120}"/>
              </a:ext>
            </a:extLst>
          </p:cNvPr>
          <p:cNvPicPr>
            <a:picLocks noChangeAspect="1"/>
          </p:cNvPicPr>
          <p:nvPr/>
        </p:nvPicPr>
        <p:blipFill>
          <a:blip r:embed="rId2"/>
          <a:stretch>
            <a:fillRect/>
          </a:stretch>
        </p:blipFill>
        <p:spPr>
          <a:xfrm>
            <a:off x="7094499" y="2586333"/>
            <a:ext cx="3972479" cy="1581371"/>
          </a:xfrm>
          <a:prstGeom prst="rect">
            <a:avLst/>
          </a:prstGeom>
        </p:spPr>
      </p:pic>
    </p:spTree>
    <p:extLst>
      <p:ext uri="{BB962C8B-B14F-4D97-AF65-F5344CB8AC3E}">
        <p14:creationId xmlns:p14="http://schemas.microsoft.com/office/powerpoint/2010/main" val="2330597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2" name="TextBox 1">
            <a:extLst>
              <a:ext uri="{FF2B5EF4-FFF2-40B4-BE49-F238E27FC236}">
                <a16:creationId xmlns:a16="http://schemas.microsoft.com/office/drawing/2014/main" id="{BC72B2DB-6236-592C-E896-497D6FE1C53C}"/>
              </a:ext>
            </a:extLst>
          </p:cNvPr>
          <p:cNvSpPr txBox="1"/>
          <p:nvPr/>
        </p:nvSpPr>
        <p:spPr>
          <a:xfrm>
            <a:off x="152400" y="2408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Reference Parameters</a:t>
            </a:r>
          </a:p>
        </p:txBody>
      </p:sp>
      <p:sp>
        <p:nvSpPr>
          <p:cNvPr id="3" name="TextBox 2">
            <a:extLst>
              <a:ext uri="{FF2B5EF4-FFF2-40B4-BE49-F238E27FC236}">
                <a16:creationId xmlns:a16="http://schemas.microsoft.com/office/drawing/2014/main" id="{A138C28D-1DA4-A924-1D23-E88267BDD391}"/>
              </a:ext>
            </a:extLst>
          </p:cNvPr>
          <p:cNvSpPr txBox="1"/>
          <p:nvPr/>
        </p:nvSpPr>
        <p:spPr>
          <a:xfrm>
            <a:off x="152400" y="2551881"/>
            <a:ext cx="3988279" cy="1754326"/>
          </a:xfrm>
          <a:prstGeom prst="rect">
            <a:avLst/>
          </a:prstGeom>
          <a:noFill/>
        </p:spPr>
        <p:txBody>
          <a:bodyPr wrap="square" rtlCol="0" anchor="ctr">
            <a:spAutoFit/>
          </a:bodyPr>
          <a:lstStyle/>
          <a:p>
            <a:r>
              <a:rPr lang="en-US" dirty="0">
                <a:effectLst>
                  <a:outerShdw blurRad="63500" sx="102000" sy="102000" algn="ctr" rotWithShape="0">
                    <a:prstClr val="black">
                      <a:alpha val="40000"/>
                    </a:prstClr>
                  </a:outerShdw>
                </a:effectLst>
                <a:latin typeface="Rockwell Extra Bold" panose="02060903040505020403" pitchFamily="18" charset="0"/>
              </a:rPr>
              <a:t>To use this, we will have to specify that whatever variable we pass in is a reference type.</a:t>
            </a:r>
          </a:p>
          <a:p>
            <a:r>
              <a:rPr lang="en-US" dirty="0">
                <a:effectLst>
                  <a:outerShdw blurRad="63500" sx="102000" sy="102000" algn="ctr" rotWithShape="0">
                    <a:prstClr val="black">
                      <a:alpha val="40000"/>
                    </a:prstClr>
                  </a:outerShdw>
                </a:effectLst>
                <a:latin typeface="Rockwell Extra Bold" panose="02060903040505020403" pitchFamily="18" charset="0"/>
              </a:rPr>
              <a:t>So we have to write ref before the variable name</a:t>
            </a:r>
          </a:p>
        </p:txBody>
      </p:sp>
      <p:pic>
        <p:nvPicPr>
          <p:cNvPr id="5" name="Picture 4">
            <a:extLst>
              <a:ext uri="{FF2B5EF4-FFF2-40B4-BE49-F238E27FC236}">
                <a16:creationId xmlns:a16="http://schemas.microsoft.com/office/drawing/2014/main" id="{336D0903-D88D-E77E-458A-FBF593E0F4CE}"/>
              </a:ext>
            </a:extLst>
          </p:cNvPr>
          <p:cNvPicPr>
            <a:picLocks noChangeAspect="1"/>
          </p:cNvPicPr>
          <p:nvPr/>
        </p:nvPicPr>
        <p:blipFill>
          <a:blip r:embed="rId2"/>
          <a:stretch>
            <a:fillRect/>
          </a:stretch>
        </p:blipFill>
        <p:spPr>
          <a:xfrm>
            <a:off x="7272955" y="2728815"/>
            <a:ext cx="4029637" cy="1400370"/>
          </a:xfrm>
          <a:prstGeom prst="rect">
            <a:avLst/>
          </a:prstGeom>
        </p:spPr>
      </p:pic>
    </p:spTree>
    <p:extLst>
      <p:ext uri="{BB962C8B-B14F-4D97-AF65-F5344CB8AC3E}">
        <p14:creationId xmlns:p14="http://schemas.microsoft.com/office/powerpoint/2010/main" val="2450215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2" name="TextBox 1">
            <a:extLst>
              <a:ext uri="{FF2B5EF4-FFF2-40B4-BE49-F238E27FC236}">
                <a16:creationId xmlns:a16="http://schemas.microsoft.com/office/drawing/2014/main" id="{BC72B2DB-6236-592C-E896-497D6FE1C53C}"/>
              </a:ext>
            </a:extLst>
          </p:cNvPr>
          <p:cNvSpPr txBox="1"/>
          <p:nvPr/>
        </p:nvSpPr>
        <p:spPr>
          <a:xfrm>
            <a:off x="152400" y="2408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Reference Parameters</a:t>
            </a:r>
          </a:p>
        </p:txBody>
      </p:sp>
      <p:pic>
        <p:nvPicPr>
          <p:cNvPr id="1026" name="Picture 2" descr="VEDHAMN Door, oak, 60x120 cm - IKEA">
            <a:extLst>
              <a:ext uri="{FF2B5EF4-FFF2-40B4-BE49-F238E27FC236}">
                <a16:creationId xmlns:a16="http://schemas.microsoft.com/office/drawing/2014/main" id="{C58C7068-E569-552F-CCFC-C4C20CF5EB2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4500" b="95214" l="10000" r="90000">
                        <a14:foregroundMark x1="27500" y1="10571" x2="44429" y2="4571"/>
                        <a14:foregroundMark x1="44429" y1="4571" x2="56429" y2="6571"/>
                        <a14:foregroundMark x1="37143" y1="89143" x2="38714" y2="95214"/>
                      </a14:backgroundRemoval>
                    </a14:imgEffect>
                  </a14:imgLayer>
                </a14:imgProps>
              </a:ext>
              <a:ext uri="{28A0092B-C50C-407E-A947-70E740481C1C}">
                <a14:useLocalDpi xmlns:a14="http://schemas.microsoft.com/office/drawing/2010/main" val="0"/>
              </a:ext>
            </a:extLst>
          </a:blip>
          <a:srcRect/>
          <a:stretch>
            <a:fillRect/>
          </a:stretch>
        </p:blipFill>
        <p:spPr bwMode="auto">
          <a:xfrm>
            <a:off x="6912635" y="1649083"/>
            <a:ext cx="3404558" cy="340455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D586C91-B46A-C4E6-06AC-968501D13EB3}"/>
              </a:ext>
            </a:extLst>
          </p:cNvPr>
          <p:cNvSpPr txBox="1"/>
          <p:nvPr/>
        </p:nvSpPr>
        <p:spPr>
          <a:xfrm>
            <a:off x="8327816" y="2066960"/>
            <a:ext cx="574196" cy="369332"/>
          </a:xfrm>
          <a:prstGeom prst="rect">
            <a:avLst/>
          </a:prstGeom>
          <a:noFill/>
        </p:spPr>
        <p:txBody>
          <a:bodyPr wrap="none" rtlCol="0">
            <a:spAutoFit/>
          </a:bodyPr>
          <a:lstStyle/>
          <a:p>
            <a:r>
              <a:rPr lang="en-US" dirty="0">
                <a:latin typeface="Rockwell Extra Bold" panose="02060903040505020403" pitchFamily="18" charset="0"/>
              </a:rPr>
              <a:t>X1</a:t>
            </a:r>
          </a:p>
        </p:txBody>
      </p:sp>
      <p:pic>
        <p:nvPicPr>
          <p:cNvPr id="10" name="Picture 9">
            <a:extLst>
              <a:ext uri="{FF2B5EF4-FFF2-40B4-BE49-F238E27FC236}">
                <a16:creationId xmlns:a16="http://schemas.microsoft.com/office/drawing/2014/main" id="{41424DEF-EEC1-9502-45D9-1996F49833B8}"/>
              </a:ext>
            </a:extLst>
          </p:cNvPr>
          <p:cNvPicPr>
            <a:picLocks noChangeAspect="1"/>
          </p:cNvPicPr>
          <p:nvPr/>
        </p:nvPicPr>
        <p:blipFill>
          <a:blip r:embed="rId4"/>
          <a:stretch>
            <a:fillRect/>
          </a:stretch>
        </p:blipFill>
        <p:spPr>
          <a:xfrm>
            <a:off x="7814702" y="1168400"/>
            <a:ext cx="1600423" cy="304843"/>
          </a:xfrm>
          <a:prstGeom prst="rect">
            <a:avLst/>
          </a:prstGeom>
        </p:spPr>
      </p:pic>
      <p:sp>
        <p:nvSpPr>
          <p:cNvPr id="11" name="TextBox 10">
            <a:extLst>
              <a:ext uri="{FF2B5EF4-FFF2-40B4-BE49-F238E27FC236}">
                <a16:creationId xmlns:a16="http://schemas.microsoft.com/office/drawing/2014/main" id="{08609519-973B-D1ED-017C-899C6C294AF3}"/>
              </a:ext>
            </a:extLst>
          </p:cNvPr>
          <p:cNvSpPr txBox="1"/>
          <p:nvPr/>
        </p:nvSpPr>
        <p:spPr>
          <a:xfrm>
            <a:off x="8443231" y="2442509"/>
            <a:ext cx="343364" cy="369332"/>
          </a:xfrm>
          <a:prstGeom prst="rect">
            <a:avLst/>
          </a:prstGeom>
          <a:noFill/>
        </p:spPr>
        <p:txBody>
          <a:bodyPr wrap="none" rtlCol="0">
            <a:spAutoFit/>
          </a:bodyPr>
          <a:lstStyle/>
          <a:p>
            <a:r>
              <a:rPr lang="en-US" dirty="0">
                <a:latin typeface="Rockwell Extra Bold" panose="02060903040505020403" pitchFamily="18" charset="0"/>
              </a:rPr>
              <a:t>5</a:t>
            </a:r>
          </a:p>
        </p:txBody>
      </p:sp>
      <p:pic>
        <p:nvPicPr>
          <p:cNvPr id="21" name="Picture 2" descr="VEDHAMN Door, oak, 60x120 cm - IKEA">
            <a:extLst>
              <a:ext uri="{FF2B5EF4-FFF2-40B4-BE49-F238E27FC236}">
                <a16:creationId xmlns:a16="http://schemas.microsoft.com/office/drawing/2014/main" id="{CEBB9E85-3D27-5AF4-1724-147854FA165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4500" b="95214" l="10000" r="90000">
                        <a14:foregroundMark x1="27500" y1="10571" x2="44429" y2="4571"/>
                        <a14:foregroundMark x1="44429" y1="4571" x2="56429" y2="6571"/>
                        <a14:foregroundMark x1="37143" y1="89143" x2="38714" y2="95214"/>
                      </a14:backgroundRemoval>
                    </a14:imgEffect>
                  </a14:imgLayer>
                </a14:imgProps>
              </a:ext>
              <a:ext uri="{28A0092B-C50C-407E-A947-70E740481C1C}">
                <a14:useLocalDpi xmlns:a14="http://schemas.microsoft.com/office/drawing/2010/main" val="0"/>
              </a:ext>
            </a:extLst>
          </a:blip>
          <a:srcRect/>
          <a:stretch>
            <a:fillRect/>
          </a:stretch>
        </p:blipFill>
        <p:spPr bwMode="auto">
          <a:xfrm>
            <a:off x="8763033" y="1649083"/>
            <a:ext cx="3404558" cy="340455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10F6E842-921C-4456-3293-80C1A2DECD43}"/>
              </a:ext>
            </a:extLst>
          </p:cNvPr>
          <p:cNvSpPr txBox="1"/>
          <p:nvPr/>
        </p:nvSpPr>
        <p:spPr>
          <a:xfrm>
            <a:off x="10178214" y="2066960"/>
            <a:ext cx="511679" cy="369332"/>
          </a:xfrm>
          <a:prstGeom prst="rect">
            <a:avLst/>
          </a:prstGeom>
          <a:noFill/>
        </p:spPr>
        <p:txBody>
          <a:bodyPr wrap="none" rtlCol="0">
            <a:spAutoFit/>
          </a:bodyPr>
          <a:lstStyle/>
          <a:p>
            <a:r>
              <a:rPr lang="en-US" dirty="0">
                <a:latin typeface="Rockwell Extra Bold" panose="02060903040505020403" pitchFamily="18" charset="0"/>
              </a:rPr>
              <a:t>Y1</a:t>
            </a:r>
          </a:p>
        </p:txBody>
      </p:sp>
      <p:sp>
        <p:nvSpPr>
          <p:cNvPr id="24" name="TextBox 23">
            <a:extLst>
              <a:ext uri="{FF2B5EF4-FFF2-40B4-BE49-F238E27FC236}">
                <a16:creationId xmlns:a16="http://schemas.microsoft.com/office/drawing/2014/main" id="{9634F92A-B3B8-69B6-697C-33622D3D66C7}"/>
              </a:ext>
            </a:extLst>
          </p:cNvPr>
          <p:cNvSpPr txBox="1"/>
          <p:nvPr/>
        </p:nvSpPr>
        <p:spPr>
          <a:xfrm>
            <a:off x="10293629" y="2442509"/>
            <a:ext cx="343364" cy="369332"/>
          </a:xfrm>
          <a:prstGeom prst="rect">
            <a:avLst/>
          </a:prstGeom>
          <a:noFill/>
        </p:spPr>
        <p:txBody>
          <a:bodyPr wrap="none" rtlCol="0">
            <a:spAutoFit/>
          </a:bodyPr>
          <a:lstStyle/>
          <a:p>
            <a:r>
              <a:rPr lang="en-US" dirty="0">
                <a:latin typeface="Rockwell Extra Bold" panose="02060903040505020403" pitchFamily="18" charset="0"/>
              </a:rPr>
              <a:t>5</a:t>
            </a:r>
          </a:p>
        </p:txBody>
      </p:sp>
      <p:pic>
        <p:nvPicPr>
          <p:cNvPr id="26" name="Picture 25">
            <a:extLst>
              <a:ext uri="{FF2B5EF4-FFF2-40B4-BE49-F238E27FC236}">
                <a16:creationId xmlns:a16="http://schemas.microsoft.com/office/drawing/2014/main" id="{D4AE5DBF-B6AD-8270-2890-B216920C48BC}"/>
              </a:ext>
            </a:extLst>
          </p:cNvPr>
          <p:cNvPicPr>
            <a:picLocks noChangeAspect="1"/>
          </p:cNvPicPr>
          <p:nvPr/>
        </p:nvPicPr>
        <p:blipFill>
          <a:blip r:embed="rId5"/>
          <a:stretch>
            <a:fillRect/>
          </a:stretch>
        </p:blipFill>
        <p:spPr>
          <a:xfrm>
            <a:off x="9795789" y="1176697"/>
            <a:ext cx="1276528" cy="333422"/>
          </a:xfrm>
          <a:prstGeom prst="rect">
            <a:avLst/>
          </a:prstGeom>
        </p:spPr>
      </p:pic>
      <p:pic>
        <p:nvPicPr>
          <p:cNvPr id="4" name="Picture 4" descr="KEY definition and meaning | Collins English Dictionary">
            <a:extLst>
              <a:ext uri="{FF2B5EF4-FFF2-40B4-BE49-F238E27FC236}">
                <a16:creationId xmlns:a16="http://schemas.microsoft.com/office/drawing/2014/main" id="{663FC055-4176-6C42-54BF-1C111E7532C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5777533">
            <a:off x="5203530" y="1495113"/>
            <a:ext cx="935488" cy="14091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86C0EEB-49F5-4025-B8C8-25B6A1DE790E}"/>
              </a:ext>
            </a:extLst>
          </p:cNvPr>
          <p:cNvSpPr txBox="1"/>
          <p:nvPr/>
        </p:nvSpPr>
        <p:spPr>
          <a:xfrm>
            <a:off x="5218395" y="2007969"/>
            <a:ext cx="415498" cy="369332"/>
          </a:xfrm>
          <a:prstGeom prst="rect">
            <a:avLst/>
          </a:prstGeom>
          <a:noFill/>
        </p:spPr>
        <p:txBody>
          <a:bodyPr wrap="none" rtlCol="0">
            <a:spAutoFit/>
          </a:bodyPr>
          <a:lstStyle/>
          <a:p>
            <a:r>
              <a:rPr lang="en-US" dirty="0">
                <a:latin typeface="Rockwell Extra Bold" panose="02060903040505020403" pitchFamily="18" charset="0"/>
              </a:rPr>
              <a:t>X</a:t>
            </a:r>
          </a:p>
        </p:txBody>
      </p:sp>
      <p:pic>
        <p:nvPicPr>
          <p:cNvPr id="6" name="Picture 4" descr="KEY definition and meaning | Collins English Dictionary">
            <a:extLst>
              <a:ext uri="{FF2B5EF4-FFF2-40B4-BE49-F238E27FC236}">
                <a16:creationId xmlns:a16="http://schemas.microsoft.com/office/drawing/2014/main" id="{EBD195E3-6926-4D0F-2551-4D6A051110CF}"/>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5777533">
            <a:off x="5203530" y="2999229"/>
            <a:ext cx="935488" cy="140910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47A4FEB-AE82-BE66-282E-6940FF310B89}"/>
              </a:ext>
            </a:extLst>
          </p:cNvPr>
          <p:cNvSpPr txBox="1"/>
          <p:nvPr/>
        </p:nvSpPr>
        <p:spPr>
          <a:xfrm>
            <a:off x="5218395" y="3512085"/>
            <a:ext cx="335348" cy="369332"/>
          </a:xfrm>
          <a:prstGeom prst="rect">
            <a:avLst/>
          </a:prstGeom>
          <a:noFill/>
        </p:spPr>
        <p:txBody>
          <a:bodyPr wrap="none" rtlCol="0">
            <a:spAutoFit/>
          </a:bodyPr>
          <a:lstStyle/>
          <a:p>
            <a:r>
              <a:rPr lang="en-US" dirty="0">
                <a:latin typeface="Rockwell Extra Bold" panose="02060903040505020403" pitchFamily="18" charset="0"/>
              </a:rPr>
              <a:t>y</a:t>
            </a:r>
          </a:p>
        </p:txBody>
      </p:sp>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BB514789-85E2-E829-712A-EDF13A9DC305}"/>
                  </a:ext>
                </a:extLst>
              </p14:cNvPr>
              <p14:cNvContentPartPr/>
              <p14:nvPr/>
            </p14:nvContentPartPr>
            <p14:xfrm>
              <a:off x="6184800" y="2209680"/>
              <a:ext cx="3569040" cy="1505520"/>
            </p14:xfrm>
          </p:contentPart>
        </mc:Choice>
        <mc:Fallback xmlns="">
          <p:pic>
            <p:nvPicPr>
              <p:cNvPr id="13" name="Ink 12">
                <a:extLst>
                  <a:ext uri="{FF2B5EF4-FFF2-40B4-BE49-F238E27FC236}">
                    <a16:creationId xmlns:a16="http://schemas.microsoft.com/office/drawing/2014/main" id="{BB514789-85E2-E829-712A-EDF13A9DC305}"/>
                  </a:ext>
                </a:extLst>
              </p:cNvPr>
              <p:cNvPicPr/>
              <p:nvPr/>
            </p:nvPicPr>
            <p:blipFill>
              <a:blip r:embed="rId9"/>
              <a:stretch>
                <a:fillRect/>
              </a:stretch>
            </p:blipFill>
            <p:spPr>
              <a:xfrm>
                <a:off x="6175440" y="2200320"/>
                <a:ext cx="3587760" cy="1524240"/>
              </a:xfrm>
              <a:prstGeom prst="rect">
                <a:avLst/>
              </a:prstGeom>
            </p:spPr>
          </p:pic>
        </mc:Fallback>
      </mc:AlternateContent>
    </p:spTree>
    <p:extLst>
      <p:ext uri="{BB962C8B-B14F-4D97-AF65-F5344CB8AC3E}">
        <p14:creationId xmlns:p14="http://schemas.microsoft.com/office/powerpoint/2010/main" val="541589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2" name="TextBox 1">
            <a:extLst>
              <a:ext uri="{FF2B5EF4-FFF2-40B4-BE49-F238E27FC236}">
                <a16:creationId xmlns:a16="http://schemas.microsoft.com/office/drawing/2014/main" id="{BC72B2DB-6236-592C-E896-497D6FE1C53C}"/>
              </a:ext>
            </a:extLst>
          </p:cNvPr>
          <p:cNvSpPr txBox="1"/>
          <p:nvPr/>
        </p:nvSpPr>
        <p:spPr>
          <a:xfrm>
            <a:off x="152400" y="2408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Reference Parameters</a:t>
            </a:r>
          </a:p>
        </p:txBody>
      </p:sp>
      <p:sp>
        <p:nvSpPr>
          <p:cNvPr id="3" name="TextBox 2">
            <a:extLst>
              <a:ext uri="{FF2B5EF4-FFF2-40B4-BE49-F238E27FC236}">
                <a16:creationId xmlns:a16="http://schemas.microsoft.com/office/drawing/2014/main" id="{A138C28D-1DA4-A924-1D23-E88267BDD391}"/>
              </a:ext>
            </a:extLst>
          </p:cNvPr>
          <p:cNvSpPr txBox="1"/>
          <p:nvPr/>
        </p:nvSpPr>
        <p:spPr>
          <a:xfrm>
            <a:off x="152400" y="3105879"/>
            <a:ext cx="3988279" cy="646331"/>
          </a:xfrm>
          <a:prstGeom prst="rect">
            <a:avLst/>
          </a:prstGeom>
          <a:noFill/>
        </p:spPr>
        <p:txBody>
          <a:bodyPr wrap="square" rtlCol="0" anchor="ctr">
            <a:spAutoFit/>
          </a:bodyPr>
          <a:lstStyle/>
          <a:p>
            <a:r>
              <a:rPr lang="en-US" dirty="0">
                <a:effectLst>
                  <a:outerShdw blurRad="63500" sx="102000" sy="102000" algn="ctr" rotWithShape="0">
                    <a:prstClr val="black">
                      <a:alpha val="40000"/>
                    </a:prstClr>
                  </a:outerShdw>
                </a:effectLst>
                <a:latin typeface="Rockwell Extra Bold" panose="02060903040505020403" pitchFamily="18" charset="0"/>
              </a:rPr>
              <a:t>It’s </a:t>
            </a:r>
            <a:r>
              <a:rPr lang="en-US" dirty="0" err="1">
                <a:effectLst>
                  <a:outerShdw blurRad="63500" sx="102000" sy="102000" algn="ctr" rotWithShape="0">
                    <a:prstClr val="black">
                      <a:alpha val="40000"/>
                    </a:prstClr>
                  </a:outerShdw>
                </a:effectLst>
                <a:latin typeface="Rockwell Extra Bold" panose="02060903040505020403" pitchFamily="18" charset="0"/>
              </a:rPr>
              <a:t>gonna</a:t>
            </a:r>
            <a:r>
              <a:rPr lang="en-US" dirty="0">
                <a:effectLst>
                  <a:outerShdw blurRad="63500" sx="102000" sy="102000" algn="ctr" rotWithShape="0">
                    <a:prstClr val="black">
                      <a:alpha val="40000"/>
                    </a:prstClr>
                  </a:outerShdw>
                </a:effectLst>
                <a:latin typeface="Rockwell Extra Bold" panose="02060903040505020403" pitchFamily="18" charset="0"/>
              </a:rPr>
              <a:t> be equivalent to this:</a:t>
            </a:r>
          </a:p>
        </p:txBody>
      </p:sp>
      <p:pic>
        <p:nvPicPr>
          <p:cNvPr id="6" name="Picture 5">
            <a:extLst>
              <a:ext uri="{FF2B5EF4-FFF2-40B4-BE49-F238E27FC236}">
                <a16:creationId xmlns:a16="http://schemas.microsoft.com/office/drawing/2014/main" id="{8D337566-72D4-50D8-41F2-5CB61F7472E4}"/>
              </a:ext>
            </a:extLst>
          </p:cNvPr>
          <p:cNvPicPr>
            <a:picLocks noChangeAspect="1"/>
          </p:cNvPicPr>
          <p:nvPr/>
        </p:nvPicPr>
        <p:blipFill>
          <a:blip r:embed="rId2"/>
          <a:stretch>
            <a:fillRect/>
          </a:stretch>
        </p:blipFill>
        <p:spPr>
          <a:xfrm>
            <a:off x="6761714" y="2138072"/>
            <a:ext cx="4534533" cy="2857899"/>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D9B059D6-40E6-386B-BD8D-743DF0296C67}"/>
                  </a:ext>
                </a:extLst>
              </p14:cNvPr>
              <p14:cNvContentPartPr/>
              <p14:nvPr/>
            </p14:nvContentPartPr>
            <p14:xfrm>
              <a:off x="7257960" y="3174840"/>
              <a:ext cx="1226160" cy="311760"/>
            </p14:xfrm>
          </p:contentPart>
        </mc:Choice>
        <mc:Fallback xmlns="">
          <p:pic>
            <p:nvPicPr>
              <p:cNvPr id="7" name="Ink 6">
                <a:extLst>
                  <a:ext uri="{FF2B5EF4-FFF2-40B4-BE49-F238E27FC236}">
                    <a16:creationId xmlns:a16="http://schemas.microsoft.com/office/drawing/2014/main" id="{D9B059D6-40E6-386B-BD8D-743DF0296C67}"/>
                  </a:ext>
                </a:extLst>
              </p:cNvPr>
              <p:cNvPicPr/>
              <p:nvPr/>
            </p:nvPicPr>
            <p:blipFill>
              <a:blip r:embed="rId4"/>
              <a:stretch>
                <a:fillRect/>
              </a:stretch>
            </p:blipFill>
            <p:spPr>
              <a:xfrm>
                <a:off x="7248600" y="3165480"/>
                <a:ext cx="1244880" cy="330480"/>
              </a:xfrm>
              <a:prstGeom prst="rect">
                <a:avLst/>
              </a:prstGeom>
            </p:spPr>
          </p:pic>
        </mc:Fallback>
      </mc:AlternateContent>
    </p:spTree>
    <p:extLst>
      <p:ext uri="{BB962C8B-B14F-4D97-AF65-F5344CB8AC3E}">
        <p14:creationId xmlns:p14="http://schemas.microsoft.com/office/powerpoint/2010/main" val="1879914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Function</a:t>
            </a:r>
          </a:p>
        </p:txBody>
      </p:sp>
      <p:sp>
        <p:nvSpPr>
          <p:cNvPr id="2" name="TextBox 1">
            <a:extLst>
              <a:ext uri="{FF2B5EF4-FFF2-40B4-BE49-F238E27FC236}">
                <a16:creationId xmlns:a16="http://schemas.microsoft.com/office/drawing/2014/main" id="{AB493D30-D878-26A1-9CEC-06EC5B0B45ED}"/>
              </a:ext>
            </a:extLst>
          </p:cNvPr>
          <p:cNvSpPr txBox="1"/>
          <p:nvPr/>
        </p:nvSpPr>
        <p:spPr>
          <a:xfrm>
            <a:off x="0" y="1843950"/>
            <a:ext cx="12192000" cy="3170099"/>
          </a:xfrm>
          <a:prstGeom prst="rect">
            <a:avLst/>
          </a:prstGeom>
          <a:noFill/>
        </p:spPr>
        <p:txBody>
          <a:bodyPr wrap="square" rtlCol="0" anchor="ctr">
            <a:spAutoFit/>
          </a:bodyPr>
          <a:lstStyle/>
          <a:p>
            <a:pPr algn="ctr"/>
            <a:r>
              <a:rPr lang="en-US" sz="10000" dirty="0">
                <a:latin typeface="Rockwell Extra Bold" panose="02060903040505020403" pitchFamily="18" charset="0"/>
              </a:rPr>
              <a:t>Functions are ABSTRACT</a:t>
            </a:r>
          </a:p>
        </p:txBody>
      </p:sp>
    </p:spTree>
    <p:extLst>
      <p:ext uri="{BB962C8B-B14F-4D97-AF65-F5344CB8AC3E}">
        <p14:creationId xmlns:p14="http://schemas.microsoft.com/office/powerpoint/2010/main" val="2423002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18A717-6FD1-E8A1-60E2-6094601BA0AE}"/>
              </a:ext>
            </a:extLst>
          </p:cNvPr>
          <p:cNvSpPr txBox="1"/>
          <p:nvPr/>
        </p:nvSpPr>
        <p:spPr>
          <a:xfrm>
            <a:off x="0" y="0"/>
            <a:ext cx="12192000" cy="861774"/>
          </a:xfrm>
          <a:prstGeom prst="rect">
            <a:avLst/>
          </a:prstGeom>
          <a:noFill/>
        </p:spPr>
        <p:txBody>
          <a:bodyPr wrap="square" rtlCol="0" anchor="ctr">
            <a:spAutoFit/>
          </a:bodyPr>
          <a:lstStyle/>
          <a:p>
            <a:r>
              <a:rPr lang="en-US" sz="5000" dirty="0">
                <a:latin typeface="Rockwell Extra Bold" panose="02060903040505020403" pitchFamily="18" charset="0"/>
              </a:rPr>
              <a:t>Research</a:t>
            </a:r>
          </a:p>
        </p:txBody>
      </p:sp>
      <p:pic>
        <p:nvPicPr>
          <p:cNvPr id="1030" name="Picture 6" descr="Download Book Png 8 HQ PNG Image | FreePNGImg">
            <a:extLst>
              <a:ext uri="{FF2B5EF4-FFF2-40B4-BE49-F238E27FC236}">
                <a16:creationId xmlns:a16="http://schemas.microsoft.com/office/drawing/2014/main" id="{3733B1BF-5D16-AD72-49D0-EDF847097C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3090253">
            <a:off x="6356486" y="9282731"/>
            <a:ext cx="6182414" cy="447881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ree Book Transparent Background, Download Free Book Transparent Background  png images, Free ClipArts on Clipart Library">
            <a:extLst>
              <a:ext uri="{FF2B5EF4-FFF2-40B4-BE49-F238E27FC236}">
                <a16:creationId xmlns:a16="http://schemas.microsoft.com/office/drawing/2014/main" id="{FC18C527-C23A-DB2F-82A5-A51EB148C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4860081">
            <a:off x="11058247" y="7415415"/>
            <a:ext cx="989218" cy="46653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Download Book Png 8 HQ PNG Image | FreePNGImg">
            <a:extLst>
              <a:ext uri="{FF2B5EF4-FFF2-40B4-BE49-F238E27FC236}">
                <a16:creationId xmlns:a16="http://schemas.microsoft.com/office/drawing/2014/main" id="{76A8B196-D548-0ED1-0AB6-88DFADA4D6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8085413">
            <a:off x="-5443581" y="-2681299"/>
            <a:ext cx="6675014" cy="48356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Free Book Transparent Background, Download Free Book Transparent Background  png images, Free ClipArts on Clipart Library">
            <a:extLst>
              <a:ext uri="{FF2B5EF4-FFF2-40B4-BE49-F238E27FC236}">
                <a16:creationId xmlns:a16="http://schemas.microsoft.com/office/drawing/2014/main" id="{494D96F5-C616-7B0F-E8CA-5F97BDE1BB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764756">
            <a:off x="11296942" y="-2220444"/>
            <a:ext cx="6244266" cy="294488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ook PNG, Book Transparent Background - FreeIconsPNG">
            <a:extLst>
              <a:ext uri="{FF2B5EF4-FFF2-40B4-BE49-F238E27FC236}">
                <a16:creationId xmlns:a16="http://schemas.microsoft.com/office/drawing/2014/main" id="{089D309A-FBB7-66BC-9A72-4529D0356B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1043890">
            <a:off x="670412" y="7456475"/>
            <a:ext cx="1137408" cy="75353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Book PNG, Book Transparent Background - FreeIconsPNG">
            <a:extLst>
              <a:ext uri="{FF2B5EF4-FFF2-40B4-BE49-F238E27FC236}">
                <a16:creationId xmlns:a16="http://schemas.microsoft.com/office/drawing/2014/main" id="{0038F6AA-7B5E-6074-2CE6-E0656B3E24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01859" y="1344958"/>
            <a:ext cx="7547676" cy="50003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Free Book Transparent Background, Download Free Book Transparent Background  png images, Free ClipArts on Clipart Library">
            <a:extLst>
              <a:ext uri="{FF2B5EF4-FFF2-40B4-BE49-F238E27FC236}">
                <a16:creationId xmlns:a16="http://schemas.microsoft.com/office/drawing/2014/main" id="{01E5FFC0-E3F7-EF98-1D74-12F20178D5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082652">
            <a:off x="2871369" y="7952505"/>
            <a:ext cx="752566" cy="35492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Download Book Png 8 HQ PNG Image | FreePNGImg">
            <a:extLst>
              <a:ext uri="{FF2B5EF4-FFF2-40B4-BE49-F238E27FC236}">
                <a16:creationId xmlns:a16="http://schemas.microsoft.com/office/drawing/2014/main" id="{C2CDF20A-587C-CA36-18FA-5B636EAAF8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788076">
            <a:off x="-1294112" y="7887586"/>
            <a:ext cx="1754280" cy="12708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Free Book Transparent Background, Download Free Book Transparent Background  png images, Free ClipArts on Clipart Library">
            <a:extLst>
              <a:ext uri="{FF2B5EF4-FFF2-40B4-BE49-F238E27FC236}">
                <a16:creationId xmlns:a16="http://schemas.microsoft.com/office/drawing/2014/main" id="{D5BFC616-FBFB-17B0-2E44-C75FB65B3A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6616" y="6591607"/>
            <a:ext cx="8190660" cy="38628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E9BC75D-C4D4-E7F8-2CA2-7CC1961F996B}"/>
              </a:ext>
            </a:extLst>
          </p:cNvPr>
          <p:cNvSpPr txBox="1"/>
          <p:nvPr/>
        </p:nvSpPr>
        <p:spPr>
          <a:xfrm>
            <a:off x="0" y="6882159"/>
            <a:ext cx="12192000" cy="3170099"/>
          </a:xfrm>
          <a:prstGeom prst="rect">
            <a:avLst/>
          </a:prstGeom>
          <a:noFill/>
        </p:spPr>
        <p:txBody>
          <a:bodyPr wrap="square" rtlCol="0" anchor="ctr">
            <a:spAutoFit/>
          </a:bodyPr>
          <a:lstStyle/>
          <a:p>
            <a:pPr algn="ctr"/>
            <a:r>
              <a:rPr lang="en-US" sz="10000" dirty="0">
                <a:latin typeface="Rockwell Extra Bold" panose="02060903040505020403" pitchFamily="18" charset="0"/>
              </a:rPr>
              <a:t>Same end result.</a:t>
            </a:r>
          </a:p>
        </p:txBody>
      </p:sp>
      <p:sp>
        <p:nvSpPr>
          <p:cNvPr id="2" name="TextBox 1">
            <a:extLst>
              <a:ext uri="{FF2B5EF4-FFF2-40B4-BE49-F238E27FC236}">
                <a16:creationId xmlns:a16="http://schemas.microsoft.com/office/drawing/2014/main" id="{A3240105-E414-A9FF-628A-EB707B1D078F}"/>
              </a:ext>
            </a:extLst>
          </p:cNvPr>
          <p:cNvSpPr txBox="1"/>
          <p:nvPr/>
        </p:nvSpPr>
        <p:spPr>
          <a:xfrm>
            <a:off x="0" y="2263151"/>
            <a:ext cx="12192000" cy="3170099"/>
          </a:xfrm>
          <a:prstGeom prst="rect">
            <a:avLst/>
          </a:prstGeom>
          <a:noFill/>
        </p:spPr>
        <p:txBody>
          <a:bodyPr wrap="square" rtlCol="0" anchor="ctr">
            <a:spAutoFit/>
          </a:bodyPr>
          <a:lstStyle/>
          <a:p>
            <a:pPr algn="ctr"/>
            <a:r>
              <a:rPr lang="en-US" sz="10000" dirty="0">
                <a:latin typeface="Rockwell Extra Bold" panose="02060903040505020403" pitchFamily="18" charset="0"/>
              </a:rPr>
              <a:t>Different Procedures</a:t>
            </a:r>
          </a:p>
        </p:txBody>
      </p:sp>
    </p:spTree>
    <p:extLst>
      <p:ext uri="{BB962C8B-B14F-4D97-AF65-F5344CB8AC3E}">
        <p14:creationId xmlns:p14="http://schemas.microsoft.com/office/powerpoint/2010/main" val="978035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2" name="TextBox 1">
            <a:extLst>
              <a:ext uri="{FF2B5EF4-FFF2-40B4-BE49-F238E27FC236}">
                <a16:creationId xmlns:a16="http://schemas.microsoft.com/office/drawing/2014/main" id="{BC72B2DB-6236-592C-E896-497D6FE1C53C}"/>
              </a:ext>
            </a:extLst>
          </p:cNvPr>
          <p:cNvSpPr txBox="1"/>
          <p:nvPr/>
        </p:nvSpPr>
        <p:spPr>
          <a:xfrm>
            <a:off x="152400" y="2408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Reference Parameters</a:t>
            </a:r>
          </a:p>
        </p:txBody>
      </p:sp>
      <p:sp>
        <p:nvSpPr>
          <p:cNvPr id="3" name="TextBox 2">
            <a:extLst>
              <a:ext uri="{FF2B5EF4-FFF2-40B4-BE49-F238E27FC236}">
                <a16:creationId xmlns:a16="http://schemas.microsoft.com/office/drawing/2014/main" id="{A138C28D-1DA4-A924-1D23-E88267BDD391}"/>
              </a:ext>
            </a:extLst>
          </p:cNvPr>
          <p:cNvSpPr txBox="1"/>
          <p:nvPr/>
        </p:nvSpPr>
        <p:spPr>
          <a:xfrm>
            <a:off x="152400" y="2690382"/>
            <a:ext cx="3988279" cy="1477328"/>
          </a:xfrm>
          <a:prstGeom prst="rect">
            <a:avLst/>
          </a:prstGeom>
          <a:noFill/>
        </p:spPr>
        <p:txBody>
          <a:bodyPr wrap="square" rtlCol="0" anchor="ctr">
            <a:spAutoFit/>
          </a:bodyPr>
          <a:lstStyle/>
          <a:p>
            <a:r>
              <a:rPr lang="en-US" dirty="0">
                <a:effectLst>
                  <a:outerShdw blurRad="63500" sx="102000" sy="102000" algn="ctr" rotWithShape="0">
                    <a:prstClr val="black">
                      <a:alpha val="40000"/>
                    </a:prstClr>
                  </a:outerShdw>
                </a:effectLst>
                <a:latin typeface="Rockwell Extra Bold" panose="02060903040505020403" pitchFamily="18" charset="0"/>
              </a:rPr>
              <a:t>Our original variables are treated as if they’re in a bigger scope than the function itself.</a:t>
            </a:r>
          </a:p>
          <a:p>
            <a:endParaRPr lang="en-US" dirty="0">
              <a:effectLst>
                <a:outerShdw blurRad="63500" sx="102000" sy="102000" algn="ctr" rotWithShape="0">
                  <a:prstClr val="black">
                    <a:alpha val="40000"/>
                  </a:prstClr>
                </a:outerShdw>
              </a:effectLst>
              <a:latin typeface="Rockwell Extra Bold" panose="02060903040505020403" pitchFamily="18" charset="0"/>
            </a:endParaRPr>
          </a:p>
        </p:txBody>
      </p:sp>
      <p:pic>
        <p:nvPicPr>
          <p:cNvPr id="6" name="Picture 5">
            <a:extLst>
              <a:ext uri="{FF2B5EF4-FFF2-40B4-BE49-F238E27FC236}">
                <a16:creationId xmlns:a16="http://schemas.microsoft.com/office/drawing/2014/main" id="{8D337566-72D4-50D8-41F2-5CB61F7472E4}"/>
              </a:ext>
            </a:extLst>
          </p:cNvPr>
          <p:cNvPicPr>
            <a:picLocks noChangeAspect="1"/>
          </p:cNvPicPr>
          <p:nvPr/>
        </p:nvPicPr>
        <p:blipFill>
          <a:blip r:embed="rId2"/>
          <a:stretch>
            <a:fillRect/>
          </a:stretch>
        </p:blipFill>
        <p:spPr>
          <a:xfrm>
            <a:off x="6761714" y="2138072"/>
            <a:ext cx="4534533" cy="2857899"/>
          </a:xfrm>
          <a:prstGeom prst="rect">
            <a:avLst/>
          </a:prstGeom>
        </p:spPr>
      </p:pic>
    </p:spTree>
    <p:extLst>
      <p:ext uri="{BB962C8B-B14F-4D97-AF65-F5344CB8AC3E}">
        <p14:creationId xmlns:p14="http://schemas.microsoft.com/office/powerpoint/2010/main" val="2795271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2" name="TextBox 1">
            <a:extLst>
              <a:ext uri="{FF2B5EF4-FFF2-40B4-BE49-F238E27FC236}">
                <a16:creationId xmlns:a16="http://schemas.microsoft.com/office/drawing/2014/main" id="{BC72B2DB-6236-592C-E896-497D6FE1C53C}"/>
              </a:ext>
            </a:extLst>
          </p:cNvPr>
          <p:cNvSpPr txBox="1"/>
          <p:nvPr/>
        </p:nvSpPr>
        <p:spPr>
          <a:xfrm>
            <a:off x="152400" y="2408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Reference Parameters</a:t>
            </a:r>
          </a:p>
        </p:txBody>
      </p:sp>
      <p:sp>
        <p:nvSpPr>
          <p:cNvPr id="3" name="TextBox 2">
            <a:extLst>
              <a:ext uri="{FF2B5EF4-FFF2-40B4-BE49-F238E27FC236}">
                <a16:creationId xmlns:a16="http://schemas.microsoft.com/office/drawing/2014/main" id="{A138C28D-1DA4-A924-1D23-E88267BDD391}"/>
              </a:ext>
            </a:extLst>
          </p:cNvPr>
          <p:cNvSpPr txBox="1"/>
          <p:nvPr/>
        </p:nvSpPr>
        <p:spPr>
          <a:xfrm>
            <a:off x="152400" y="3105880"/>
            <a:ext cx="3988279" cy="646331"/>
          </a:xfrm>
          <a:prstGeom prst="rect">
            <a:avLst/>
          </a:prstGeom>
          <a:noFill/>
        </p:spPr>
        <p:txBody>
          <a:bodyPr wrap="square" rtlCol="0" anchor="ctr">
            <a:spAutoFit/>
          </a:bodyPr>
          <a:lstStyle/>
          <a:p>
            <a:r>
              <a:rPr lang="en-US" dirty="0">
                <a:effectLst>
                  <a:outerShdw blurRad="63500" sx="102000" sy="102000" algn="ctr" rotWithShape="0">
                    <a:prstClr val="black">
                      <a:alpha val="40000"/>
                    </a:prstClr>
                  </a:outerShdw>
                </a:effectLst>
                <a:latin typeface="Rockwell Extra Bold" panose="02060903040505020403" pitchFamily="18" charset="0"/>
              </a:rPr>
              <a:t>The output will now be the following:</a:t>
            </a:r>
          </a:p>
        </p:txBody>
      </p:sp>
      <p:pic>
        <p:nvPicPr>
          <p:cNvPr id="5" name="Picture 4">
            <a:extLst>
              <a:ext uri="{FF2B5EF4-FFF2-40B4-BE49-F238E27FC236}">
                <a16:creationId xmlns:a16="http://schemas.microsoft.com/office/drawing/2014/main" id="{818DFD51-F78F-D25C-108B-3A0BCE302838}"/>
              </a:ext>
            </a:extLst>
          </p:cNvPr>
          <p:cNvPicPr>
            <a:picLocks noChangeAspect="1"/>
          </p:cNvPicPr>
          <p:nvPr/>
        </p:nvPicPr>
        <p:blipFill>
          <a:blip r:embed="rId2"/>
          <a:stretch>
            <a:fillRect/>
          </a:stretch>
        </p:blipFill>
        <p:spPr>
          <a:xfrm>
            <a:off x="7915809" y="2924104"/>
            <a:ext cx="3934374" cy="1009791"/>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6A5D90AD-7CC1-E645-0CC4-7C634FA84401}"/>
                  </a:ext>
                </a:extLst>
              </p14:cNvPr>
              <p14:cNvContentPartPr/>
              <p14:nvPr/>
            </p14:nvContentPartPr>
            <p14:xfrm>
              <a:off x="7975440" y="3156120"/>
              <a:ext cx="451440" cy="6480"/>
            </p14:xfrm>
          </p:contentPart>
        </mc:Choice>
        <mc:Fallback xmlns="">
          <p:pic>
            <p:nvPicPr>
              <p:cNvPr id="7" name="Ink 6">
                <a:extLst>
                  <a:ext uri="{FF2B5EF4-FFF2-40B4-BE49-F238E27FC236}">
                    <a16:creationId xmlns:a16="http://schemas.microsoft.com/office/drawing/2014/main" id="{6A5D90AD-7CC1-E645-0CC4-7C634FA84401}"/>
                  </a:ext>
                </a:extLst>
              </p:cNvPr>
              <p:cNvPicPr/>
              <p:nvPr/>
            </p:nvPicPr>
            <p:blipFill>
              <a:blip r:embed="rId4"/>
              <a:stretch>
                <a:fillRect/>
              </a:stretch>
            </p:blipFill>
            <p:spPr>
              <a:xfrm>
                <a:off x="7966080" y="3146760"/>
                <a:ext cx="470160" cy="25200"/>
              </a:xfrm>
              <a:prstGeom prst="rect">
                <a:avLst/>
              </a:prstGeom>
            </p:spPr>
          </p:pic>
        </mc:Fallback>
      </mc:AlternateContent>
    </p:spTree>
    <p:extLst>
      <p:ext uri="{BB962C8B-B14F-4D97-AF65-F5344CB8AC3E}">
        <p14:creationId xmlns:p14="http://schemas.microsoft.com/office/powerpoint/2010/main" val="651373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2" name="TextBox 1">
            <a:extLst>
              <a:ext uri="{FF2B5EF4-FFF2-40B4-BE49-F238E27FC236}">
                <a16:creationId xmlns:a16="http://schemas.microsoft.com/office/drawing/2014/main" id="{BC72B2DB-6236-592C-E896-497D6FE1C53C}"/>
              </a:ext>
            </a:extLst>
          </p:cNvPr>
          <p:cNvSpPr txBox="1"/>
          <p:nvPr/>
        </p:nvSpPr>
        <p:spPr>
          <a:xfrm>
            <a:off x="152400" y="2408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Reference Parameters</a:t>
            </a:r>
          </a:p>
        </p:txBody>
      </p:sp>
      <p:sp>
        <p:nvSpPr>
          <p:cNvPr id="3" name="TextBox 2">
            <a:extLst>
              <a:ext uri="{FF2B5EF4-FFF2-40B4-BE49-F238E27FC236}">
                <a16:creationId xmlns:a16="http://schemas.microsoft.com/office/drawing/2014/main" id="{A138C28D-1DA4-A924-1D23-E88267BDD391}"/>
              </a:ext>
            </a:extLst>
          </p:cNvPr>
          <p:cNvSpPr txBox="1"/>
          <p:nvPr/>
        </p:nvSpPr>
        <p:spPr>
          <a:xfrm>
            <a:off x="152400" y="2413386"/>
            <a:ext cx="3988279" cy="2031325"/>
          </a:xfrm>
          <a:prstGeom prst="rect">
            <a:avLst/>
          </a:prstGeom>
          <a:noFill/>
        </p:spPr>
        <p:txBody>
          <a:bodyPr wrap="square" rtlCol="0" anchor="ctr">
            <a:spAutoFit/>
          </a:bodyPr>
          <a:lstStyle/>
          <a:p>
            <a:r>
              <a:rPr lang="en-US" dirty="0">
                <a:effectLst>
                  <a:outerShdw blurRad="63500" sx="102000" sy="102000" algn="ctr" rotWithShape="0">
                    <a:prstClr val="black">
                      <a:alpha val="40000"/>
                    </a:prstClr>
                  </a:outerShdw>
                </a:effectLst>
                <a:latin typeface="Rockwell Extra Bold" panose="02060903040505020403" pitchFamily="18" charset="0"/>
              </a:rPr>
              <a:t>There is also another type of reference parameter.</a:t>
            </a:r>
          </a:p>
          <a:p>
            <a:r>
              <a:rPr lang="en-US" dirty="0">
                <a:effectLst>
                  <a:outerShdw blurRad="63500" sx="102000" sy="102000" algn="ctr" rotWithShape="0">
                    <a:prstClr val="black">
                      <a:alpha val="40000"/>
                    </a:prstClr>
                  </a:outerShdw>
                </a:effectLst>
                <a:latin typeface="Rockwell Extra Bold" panose="02060903040505020403" pitchFamily="18" charset="0"/>
              </a:rPr>
              <a:t>Let’s say, you had a function and functions can only return ONE value.</a:t>
            </a:r>
          </a:p>
          <a:p>
            <a:r>
              <a:rPr lang="en-US" dirty="0">
                <a:effectLst>
                  <a:outerShdw blurRad="63500" sx="102000" sy="102000" algn="ctr" rotWithShape="0">
                    <a:prstClr val="black">
                      <a:alpha val="40000"/>
                    </a:prstClr>
                  </a:outerShdw>
                </a:effectLst>
                <a:latin typeface="Rockwell Extra Bold" panose="02060903040505020403" pitchFamily="18" charset="0"/>
              </a:rPr>
              <a:t>What if you wanted to return more values?</a:t>
            </a:r>
          </a:p>
        </p:txBody>
      </p:sp>
    </p:spTree>
    <p:extLst>
      <p:ext uri="{BB962C8B-B14F-4D97-AF65-F5344CB8AC3E}">
        <p14:creationId xmlns:p14="http://schemas.microsoft.com/office/powerpoint/2010/main" val="2339090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230744" y="1874981"/>
            <a:ext cx="914400" cy="914400"/>
          </a:xfrm>
          <a:prstGeom prst="rect">
            <a:avLst/>
          </a:prstGeom>
          <a:noFill/>
        </p:spPr>
        <p:txBody>
          <a:bodyPr wrap="square" rtlCol="0">
            <a:spAutoFit/>
          </a:bodyPr>
          <a:lstStyle/>
          <a:p>
            <a:endParaRPr lang="en-US" dirty="0"/>
          </a:p>
        </p:txBody>
      </p:sp>
      <p:sp>
        <p:nvSpPr>
          <p:cNvPr id="2" name="TextBox 1">
            <a:extLst>
              <a:ext uri="{FF2B5EF4-FFF2-40B4-BE49-F238E27FC236}">
                <a16:creationId xmlns:a16="http://schemas.microsoft.com/office/drawing/2014/main" id="{BC72B2DB-6236-592C-E896-497D6FE1C53C}"/>
              </a:ext>
            </a:extLst>
          </p:cNvPr>
          <p:cNvSpPr txBox="1"/>
          <p:nvPr/>
        </p:nvSpPr>
        <p:spPr>
          <a:xfrm>
            <a:off x="152400" y="2408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Reference Parameters</a:t>
            </a:r>
          </a:p>
        </p:txBody>
      </p:sp>
      <p:sp>
        <p:nvSpPr>
          <p:cNvPr id="4" name="TextBox 3">
            <a:extLst>
              <a:ext uri="{FF2B5EF4-FFF2-40B4-BE49-F238E27FC236}">
                <a16:creationId xmlns:a16="http://schemas.microsoft.com/office/drawing/2014/main" id="{F299D7A0-FBF5-F42B-BCCA-13041612EF49}"/>
              </a:ext>
            </a:extLst>
          </p:cNvPr>
          <p:cNvSpPr txBox="1"/>
          <p:nvPr/>
        </p:nvSpPr>
        <p:spPr>
          <a:xfrm>
            <a:off x="5515416" y="2584034"/>
            <a:ext cx="914400" cy="914400"/>
          </a:xfrm>
          <a:prstGeom prst="rect">
            <a:avLst/>
          </a:prstGeom>
          <a:noFill/>
        </p:spPr>
        <p:txBody>
          <a:bodyPr wrap="square" rtlCol="0">
            <a:spAutoFit/>
          </a:bodyPr>
          <a:lstStyle/>
          <a:p>
            <a:endParaRPr lang="en-US" dirty="0"/>
          </a:p>
        </p:txBody>
      </p:sp>
      <p:sp>
        <p:nvSpPr>
          <p:cNvPr id="5" name="Rectangle 4">
            <a:extLst>
              <a:ext uri="{FF2B5EF4-FFF2-40B4-BE49-F238E27FC236}">
                <a16:creationId xmlns:a16="http://schemas.microsoft.com/office/drawing/2014/main" id="{C2413988-FE41-FBAA-EAA9-FD634B515BEF}"/>
              </a:ext>
            </a:extLst>
          </p:cNvPr>
          <p:cNvSpPr/>
          <p:nvPr/>
        </p:nvSpPr>
        <p:spPr>
          <a:xfrm>
            <a:off x="4192438" y="1864993"/>
            <a:ext cx="3114136" cy="2976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Divide</a:t>
            </a:r>
          </a:p>
        </p:txBody>
      </p:sp>
      <p:sp>
        <p:nvSpPr>
          <p:cNvPr id="6" name="Rectangle 5">
            <a:extLst>
              <a:ext uri="{FF2B5EF4-FFF2-40B4-BE49-F238E27FC236}">
                <a16:creationId xmlns:a16="http://schemas.microsoft.com/office/drawing/2014/main" id="{E102E996-2A39-8FFD-25D2-EFFE7BB41153}"/>
              </a:ext>
            </a:extLst>
          </p:cNvPr>
          <p:cNvSpPr/>
          <p:nvPr/>
        </p:nvSpPr>
        <p:spPr>
          <a:xfrm>
            <a:off x="2222739" y="3484230"/>
            <a:ext cx="713118" cy="6642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y</a:t>
            </a:r>
          </a:p>
        </p:txBody>
      </p:sp>
      <p:sp>
        <p:nvSpPr>
          <p:cNvPr id="7" name="Rectangle 6">
            <a:extLst>
              <a:ext uri="{FF2B5EF4-FFF2-40B4-BE49-F238E27FC236}">
                <a16:creationId xmlns:a16="http://schemas.microsoft.com/office/drawing/2014/main" id="{C655130B-934D-6B89-22A9-A526A45DF386}"/>
              </a:ext>
            </a:extLst>
          </p:cNvPr>
          <p:cNvSpPr/>
          <p:nvPr/>
        </p:nvSpPr>
        <p:spPr>
          <a:xfrm>
            <a:off x="8583283" y="2202920"/>
            <a:ext cx="1621766" cy="6642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Quotient</a:t>
            </a:r>
          </a:p>
        </p:txBody>
      </p:sp>
      <p:cxnSp>
        <p:nvCxnSpPr>
          <p:cNvPr id="9" name="Straight Arrow Connector 8">
            <a:extLst>
              <a:ext uri="{FF2B5EF4-FFF2-40B4-BE49-F238E27FC236}">
                <a16:creationId xmlns:a16="http://schemas.microsoft.com/office/drawing/2014/main" id="{FF9EB522-18BB-CA44-854B-0DA9B6D6D59B}"/>
              </a:ext>
            </a:extLst>
          </p:cNvPr>
          <p:cNvCxnSpPr>
            <a:cxnSpLocks/>
            <a:stCxn id="6" idx="3"/>
            <a:endCxn id="5" idx="1"/>
          </p:cNvCxnSpPr>
          <p:nvPr/>
        </p:nvCxnSpPr>
        <p:spPr>
          <a:xfrm flipV="1">
            <a:off x="2935857" y="3353050"/>
            <a:ext cx="1256581" cy="463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048AAF5-A086-79E1-4A93-C693E268FEEA}"/>
              </a:ext>
            </a:extLst>
          </p:cNvPr>
          <p:cNvCxnSpPr>
            <a:cxnSpLocks/>
            <a:stCxn id="5" idx="3"/>
            <a:endCxn id="7" idx="1"/>
          </p:cNvCxnSpPr>
          <p:nvPr/>
        </p:nvCxnSpPr>
        <p:spPr>
          <a:xfrm flipV="1">
            <a:off x="7306574" y="2535037"/>
            <a:ext cx="1276709" cy="8180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B5E697F-E708-01C5-3B90-D054231173F7}"/>
              </a:ext>
            </a:extLst>
          </p:cNvPr>
          <p:cNvSpPr/>
          <p:nvPr/>
        </p:nvSpPr>
        <p:spPr>
          <a:xfrm>
            <a:off x="2202611" y="2251917"/>
            <a:ext cx="713118" cy="6642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x</a:t>
            </a:r>
          </a:p>
        </p:txBody>
      </p:sp>
      <p:cxnSp>
        <p:nvCxnSpPr>
          <p:cNvPr id="13" name="Straight Arrow Connector 12">
            <a:extLst>
              <a:ext uri="{FF2B5EF4-FFF2-40B4-BE49-F238E27FC236}">
                <a16:creationId xmlns:a16="http://schemas.microsoft.com/office/drawing/2014/main" id="{013641A8-8BED-C364-CE5F-0124BC1ACF32}"/>
              </a:ext>
            </a:extLst>
          </p:cNvPr>
          <p:cNvCxnSpPr>
            <a:cxnSpLocks/>
            <a:stCxn id="11" idx="3"/>
            <a:endCxn id="5" idx="1"/>
          </p:cNvCxnSpPr>
          <p:nvPr/>
        </p:nvCxnSpPr>
        <p:spPr>
          <a:xfrm>
            <a:off x="2915729" y="2584034"/>
            <a:ext cx="1276709" cy="769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4CE0FFC-0B58-21BE-B7D5-9FB711BF67B2}"/>
              </a:ext>
            </a:extLst>
          </p:cNvPr>
          <p:cNvSpPr/>
          <p:nvPr/>
        </p:nvSpPr>
        <p:spPr>
          <a:xfrm>
            <a:off x="8583283" y="3926879"/>
            <a:ext cx="1276709" cy="6642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Remainder</a:t>
            </a:r>
          </a:p>
        </p:txBody>
      </p:sp>
      <p:cxnSp>
        <p:nvCxnSpPr>
          <p:cNvPr id="28" name="Straight Arrow Connector 27">
            <a:extLst>
              <a:ext uri="{FF2B5EF4-FFF2-40B4-BE49-F238E27FC236}">
                <a16:creationId xmlns:a16="http://schemas.microsoft.com/office/drawing/2014/main" id="{32FC8E62-288A-B7E1-71E9-B36A6F86B554}"/>
              </a:ext>
            </a:extLst>
          </p:cNvPr>
          <p:cNvCxnSpPr>
            <a:cxnSpLocks/>
            <a:stCxn id="5" idx="3"/>
            <a:endCxn id="27" idx="1"/>
          </p:cNvCxnSpPr>
          <p:nvPr/>
        </p:nvCxnSpPr>
        <p:spPr>
          <a:xfrm>
            <a:off x="7306574" y="3353050"/>
            <a:ext cx="1276709" cy="905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948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2" name="TextBox 1">
            <a:extLst>
              <a:ext uri="{FF2B5EF4-FFF2-40B4-BE49-F238E27FC236}">
                <a16:creationId xmlns:a16="http://schemas.microsoft.com/office/drawing/2014/main" id="{BC72B2DB-6236-592C-E896-497D6FE1C53C}"/>
              </a:ext>
            </a:extLst>
          </p:cNvPr>
          <p:cNvSpPr txBox="1"/>
          <p:nvPr/>
        </p:nvSpPr>
        <p:spPr>
          <a:xfrm>
            <a:off x="152400" y="2408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Reference Parameters</a:t>
            </a:r>
          </a:p>
        </p:txBody>
      </p:sp>
      <p:sp>
        <p:nvSpPr>
          <p:cNvPr id="3" name="TextBox 2">
            <a:extLst>
              <a:ext uri="{FF2B5EF4-FFF2-40B4-BE49-F238E27FC236}">
                <a16:creationId xmlns:a16="http://schemas.microsoft.com/office/drawing/2014/main" id="{A138C28D-1DA4-A924-1D23-E88267BDD391}"/>
              </a:ext>
            </a:extLst>
          </p:cNvPr>
          <p:cNvSpPr txBox="1"/>
          <p:nvPr/>
        </p:nvSpPr>
        <p:spPr>
          <a:xfrm>
            <a:off x="152400" y="2551887"/>
            <a:ext cx="3988279" cy="1754326"/>
          </a:xfrm>
          <a:prstGeom prst="rect">
            <a:avLst/>
          </a:prstGeom>
          <a:noFill/>
        </p:spPr>
        <p:txBody>
          <a:bodyPr wrap="square" rtlCol="0" anchor="ctr">
            <a:spAutoFit/>
          </a:bodyPr>
          <a:lstStyle/>
          <a:p>
            <a:r>
              <a:rPr lang="en-US" dirty="0">
                <a:effectLst>
                  <a:outerShdw blurRad="63500" sx="102000" sy="102000" algn="ctr" rotWithShape="0">
                    <a:prstClr val="black">
                      <a:alpha val="40000"/>
                    </a:prstClr>
                  </a:outerShdw>
                </a:effectLst>
                <a:latin typeface="Rockwell Extra Bold" panose="02060903040505020403" pitchFamily="18" charset="0"/>
              </a:rPr>
              <a:t>In the previous example,</a:t>
            </a:r>
          </a:p>
          <a:p>
            <a:r>
              <a:rPr lang="en-US" dirty="0">
                <a:effectLst>
                  <a:outerShdw blurRad="63500" sx="102000" sy="102000" algn="ctr" rotWithShape="0">
                    <a:prstClr val="black">
                      <a:alpha val="40000"/>
                    </a:prstClr>
                  </a:outerShdw>
                </a:effectLst>
                <a:latin typeface="Rockwell Extra Bold" panose="02060903040505020403" pitchFamily="18" charset="0"/>
              </a:rPr>
              <a:t>Our main returned value is the quotient.</a:t>
            </a:r>
          </a:p>
          <a:p>
            <a:r>
              <a:rPr lang="en-US" dirty="0">
                <a:effectLst>
                  <a:outerShdw blurRad="63500" sx="102000" sy="102000" algn="ctr" rotWithShape="0">
                    <a:prstClr val="black">
                      <a:alpha val="40000"/>
                    </a:prstClr>
                  </a:outerShdw>
                </a:effectLst>
                <a:latin typeface="Rockwell Extra Bold" panose="02060903040505020403" pitchFamily="18" charset="0"/>
              </a:rPr>
              <a:t>But we also need the remainder for other operations.</a:t>
            </a:r>
          </a:p>
        </p:txBody>
      </p:sp>
    </p:spTree>
    <p:extLst>
      <p:ext uri="{BB962C8B-B14F-4D97-AF65-F5344CB8AC3E}">
        <p14:creationId xmlns:p14="http://schemas.microsoft.com/office/powerpoint/2010/main" val="351936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2" name="TextBox 1">
            <a:extLst>
              <a:ext uri="{FF2B5EF4-FFF2-40B4-BE49-F238E27FC236}">
                <a16:creationId xmlns:a16="http://schemas.microsoft.com/office/drawing/2014/main" id="{BC72B2DB-6236-592C-E896-497D6FE1C53C}"/>
              </a:ext>
            </a:extLst>
          </p:cNvPr>
          <p:cNvSpPr txBox="1"/>
          <p:nvPr/>
        </p:nvSpPr>
        <p:spPr>
          <a:xfrm>
            <a:off x="152400" y="2408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Reference Parameters</a:t>
            </a:r>
          </a:p>
        </p:txBody>
      </p:sp>
      <p:sp>
        <p:nvSpPr>
          <p:cNvPr id="3" name="TextBox 2">
            <a:extLst>
              <a:ext uri="{FF2B5EF4-FFF2-40B4-BE49-F238E27FC236}">
                <a16:creationId xmlns:a16="http://schemas.microsoft.com/office/drawing/2014/main" id="{A138C28D-1DA4-A924-1D23-E88267BDD391}"/>
              </a:ext>
            </a:extLst>
          </p:cNvPr>
          <p:cNvSpPr txBox="1"/>
          <p:nvPr/>
        </p:nvSpPr>
        <p:spPr>
          <a:xfrm>
            <a:off x="152400" y="2967386"/>
            <a:ext cx="3988279" cy="923330"/>
          </a:xfrm>
          <a:prstGeom prst="rect">
            <a:avLst/>
          </a:prstGeom>
          <a:noFill/>
        </p:spPr>
        <p:txBody>
          <a:bodyPr wrap="square" rtlCol="0" anchor="ctr">
            <a:spAutoFit/>
          </a:bodyPr>
          <a:lstStyle/>
          <a:p>
            <a:r>
              <a:rPr lang="en-US" dirty="0">
                <a:effectLst>
                  <a:outerShdw blurRad="63500" sx="102000" sy="102000" algn="ctr" rotWithShape="0">
                    <a:prstClr val="black">
                      <a:alpha val="40000"/>
                    </a:prstClr>
                  </a:outerShdw>
                </a:effectLst>
                <a:latin typeface="Rockwell Extra Bold" panose="02060903040505020403" pitchFamily="18" charset="0"/>
              </a:rPr>
              <a:t>Another type of reference parameter that can help us is the out parameter.</a:t>
            </a:r>
          </a:p>
        </p:txBody>
      </p:sp>
      <p:pic>
        <p:nvPicPr>
          <p:cNvPr id="5" name="Picture 4">
            <a:extLst>
              <a:ext uri="{FF2B5EF4-FFF2-40B4-BE49-F238E27FC236}">
                <a16:creationId xmlns:a16="http://schemas.microsoft.com/office/drawing/2014/main" id="{1B1D025F-76E7-BE17-7376-FFDDE26C3422}"/>
              </a:ext>
            </a:extLst>
          </p:cNvPr>
          <p:cNvPicPr>
            <a:picLocks noChangeAspect="1"/>
          </p:cNvPicPr>
          <p:nvPr/>
        </p:nvPicPr>
        <p:blipFill>
          <a:blip r:embed="rId2"/>
          <a:stretch>
            <a:fillRect/>
          </a:stretch>
        </p:blipFill>
        <p:spPr>
          <a:xfrm>
            <a:off x="6096000" y="2387821"/>
            <a:ext cx="5125165" cy="2410161"/>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FD2CA8A-D536-5D78-2EC9-2FA59E5E8645}"/>
                  </a:ext>
                </a:extLst>
              </p14:cNvPr>
              <p14:cNvContentPartPr/>
              <p14:nvPr/>
            </p14:nvContentPartPr>
            <p14:xfrm>
              <a:off x="6502320" y="4432320"/>
              <a:ext cx="1371960" cy="311400"/>
            </p14:xfrm>
          </p:contentPart>
        </mc:Choice>
        <mc:Fallback xmlns="">
          <p:pic>
            <p:nvPicPr>
              <p:cNvPr id="6" name="Ink 5">
                <a:extLst>
                  <a:ext uri="{FF2B5EF4-FFF2-40B4-BE49-F238E27FC236}">
                    <a16:creationId xmlns:a16="http://schemas.microsoft.com/office/drawing/2014/main" id="{1FD2CA8A-D536-5D78-2EC9-2FA59E5E8645}"/>
                  </a:ext>
                </a:extLst>
              </p:cNvPr>
              <p:cNvPicPr/>
              <p:nvPr/>
            </p:nvPicPr>
            <p:blipFill>
              <a:blip r:embed="rId4"/>
              <a:stretch>
                <a:fillRect/>
              </a:stretch>
            </p:blipFill>
            <p:spPr>
              <a:xfrm>
                <a:off x="6492960" y="4422960"/>
                <a:ext cx="1390680" cy="330120"/>
              </a:xfrm>
              <a:prstGeom prst="rect">
                <a:avLst/>
              </a:prstGeom>
            </p:spPr>
          </p:pic>
        </mc:Fallback>
      </mc:AlternateContent>
    </p:spTree>
    <p:extLst>
      <p:ext uri="{BB962C8B-B14F-4D97-AF65-F5344CB8AC3E}">
        <p14:creationId xmlns:p14="http://schemas.microsoft.com/office/powerpoint/2010/main" val="3139683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2" name="TextBox 1">
            <a:extLst>
              <a:ext uri="{FF2B5EF4-FFF2-40B4-BE49-F238E27FC236}">
                <a16:creationId xmlns:a16="http://schemas.microsoft.com/office/drawing/2014/main" id="{BC72B2DB-6236-592C-E896-497D6FE1C53C}"/>
              </a:ext>
            </a:extLst>
          </p:cNvPr>
          <p:cNvSpPr txBox="1"/>
          <p:nvPr/>
        </p:nvSpPr>
        <p:spPr>
          <a:xfrm>
            <a:off x="152400" y="2408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Reference Parameters</a:t>
            </a:r>
          </a:p>
        </p:txBody>
      </p:sp>
      <p:sp>
        <p:nvSpPr>
          <p:cNvPr id="3" name="TextBox 2">
            <a:extLst>
              <a:ext uri="{FF2B5EF4-FFF2-40B4-BE49-F238E27FC236}">
                <a16:creationId xmlns:a16="http://schemas.microsoft.com/office/drawing/2014/main" id="{A138C28D-1DA4-A924-1D23-E88267BDD391}"/>
              </a:ext>
            </a:extLst>
          </p:cNvPr>
          <p:cNvSpPr txBox="1"/>
          <p:nvPr/>
        </p:nvSpPr>
        <p:spPr>
          <a:xfrm>
            <a:off x="152400" y="2690389"/>
            <a:ext cx="3988279" cy="1477328"/>
          </a:xfrm>
          <a:prstGeom prst="rect">
            <a:avLst/>
          </a:prstGeom>
          <a:noFill/>
        </p:spPr>
        <p:txBody>
          <a:bodyPr wrap="square" rtlCol="0" anchor="ctr">
            <a:spAutoFit/>
          </a:bodyPr>
          <a:lstStyle/>
          <a:p>
            <a:r>
              <a:rPr lang="en-US" dirty="0">
                <a:effectLst>
                  <a:outerShdw blurRad="63500" sx="102000" sy="102000" algn="ctr" rotWithShape="0">
                    <a:prstClr val="black">
                      <a:alpha val="40000"/>
                    </a:prstClr>
                  </a:outerShdw>
                </a:effectLst>
                <a:latin typeface="Rockwell Extra Bold" panose="02060903040505020403" pitchFamily="18" charset="0"/>
              </a:rPr>
              <a:t>Out is basically just a ref parameter, but you MUST set a value to that parameter inside the function.</a:t>
            </a:r>
          </a:p>
        </p:txBody>
      </p:sp>
      <p:pic>
        <p:nvPicPr>
          <p:cNvPr id="5" name="Picture 4">
            <a:extLst>
              <a:ext uri="{FF2B5EF4-FFF2-40B4-BE49-F238E27FC236}">
                <a16:creationId xmlns:a16="http://schemas.microsoft.com/office/drawing/2014/main" id="{1B1D025F-76E7-BE17-7376-FFDDE26C3422}"/>
              </a:ext>
            </a:extLst>
          </p:cNvPr>
          <p:cNvPicPr>
            <a:picLocks noChangeAspect="1"/>
          </p:cNvPicPr>
          <p:nvPr/>
        </p:nvPicPr>
        <p:blipFill>
          <a:blip r:embed="rId2"/>
          <a:stretch>
            <a:fillRect/>
          </a:stretch>
        </p:blipFill>
        <p:spPr>
          <a:xfrm>
            <a:off x="6096000" y="2387821"/>
            <a:ext cx="5125165" cy="2410161"/>
          </a:xfrm>
          <a:prstGeom prst="rect">
            <a:avLst/>
          </a:prstGeom>
        </p:spPr>
      </p:pic>
    </p:spTree>
    <p:extLst>
      <p:ext uri="{BB962C8B-B14F-4D97-AF65-F5344CB8AC3E}">
        <p14:creationId xmlns:p14="http://schemas.microsoft.com/office/powerpoint/2010/main" val="3117640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2" name="TextBox 1">
            <a:extLst>
              <a:ext uri="{FF2B5EF4-FFF2-40B4-BE49-F238E27FC236}">
                <a16:creationId xmlns:a16="http://schemas.microsoft.com/office/drawing/2014/main" id="{BC72B2DB-6236-592C-E896-497D6FE1C53C}"/>
              </a:ext>
            </a:extLst>
          </p:cNvPr>
          <p:cNvSpPr txBox="1"/>
          <p:nvPr/>
        </p:nvSpPr>
        <p:spPr>
          <a:xfrm>
            <a:off x="152400" y="2408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Reference Parameters</a:t>
            </a:r>
          </a:p>
        </p:txBody>
      </p:sp>
      <p:sp>
        <p:nvSpPr>
          <p:cNvPr id="3" name="TextBox 2">
            <a:extLst>
              <a:ext uri="{FF2B5EF4-FFF2-40B4-BE49-F238E27FC236}">
                <a16:creationId xmlns:a16="http://schemas.microsoft.com/office/drawing/2014/main" id="{A138C28D-1DA4-A924-1D23-E88267BDD391}"/>
              </a:ext>
            </a:extLst>
          </p:cNvPr>
          <p:cNvSpPr txBox="1"/>
          <p:nvPr/>
        </p:nvSpPr>
        <p:spPr>
          <a:xfrm>
            <a:off x="152400" y="1859397"/>
            <a:ext cx="3988279" cy="3139321"/>
          </a:xfrm>
          <a:prstGeom prst="rect">
            <a:avLst/>
          </a:prstGeom>
          <a:noFill/>
        </p:spPr>
        <p:txBody>
          <a:bodyPr wrap="square" rtlCol="0" anchor="ctr">
            <a:spAutoFit/>
          </a:bodyPr>
          <a:lstStyle/>
          <a:p>
            <a:r>
              <a:rPr lang="en-US" dirty="0">
                <a:effectLst>
                  <a:outerShdw blurRad="63500" sx="102000" sy="102000" algn="ctr" rotWithShape="0">
                    <a:prstClr val="black">
                      <a:alpha val="40000"/>
                    </a:prstClr>
                  </a:outerShdw>
                </a:effectLst>
                <a:latin typeface="Rockwell Extra Bold" panose="02060903040505020403" pitchFamily="18" charset="0"/>
              </a:rPr>
              <a:t>Here we divide x2 by y2,</a:t>
            </a:r>
          </a:p>
          <a:p>
            <a:r>
              <a:rPr lang="en-US" dirty="0">
                <a:effectLst>
                  <a:outerShdw blurRad="63500" sx="102000" sy="102000" algn="ctr" rotWithShape="0">
                    <a:prstClr val="black">
                      <a:alpha val="40000"/>
                    </a:prstClr>
                  </a:outerShdw>
                </a:effectLst>
                <a:latin typeface="Rockwell Extra Bold" panose="02060903040505020403" pitchFamily="18" charset="0"/>
              </a:rPr>
              <a:t>We also define a variable called remainder that will be passed in as reference (out in this case)</a:t>
            </a:r>
          </a:p>
          <a:p>
            <a:r>
              <a:rPr lang="en-US" dirty="0">
                <a:effectLst>
                  <a:outerShdw blurRad="63500" sx="102000" sy="102000" algn="ctr" rotWithShape="0">
                    <a:prstClr val="black">
                      <a:alpha val="40000"/>
                    </a:prstClr>
                  </a:outerShdw>
                </a:effectLst>
                <a:latin typeface="Rockwell Extra Bold" panose="02060903040505020403" pitchFamily="18" charset="0"/>
              </a:rPr>
              <a:t>We will take the quotient value and store in the variable quotient. And if there is a remainder it will be stored in the variable remainder.</a:t>
            </a:r>
          </a:p>
        </p:txBody>
      </p:sp>
      <p:pic>
        <p:nvPicPr>
          <p:cNvPr id="6" name="Picture 5">
            <a:extLst>
              <a:ext uri="{FF2B5EF4-FFF2-40B4-BE49-F238E27FC236}">
                <a16:creationId xmlns:a16="http://schemas.microsoft.com/office/drawing/2014/main" id="{C519EE97-83A9-70E5-2FBB-5A7D5A71BA33}"/>
              </a:ext>
            </a:extLst>
          </p:cNvPr>
          <p:cNvPicPr>
            <a:picLocks noChangeAspect="1"/>
          </p:cNvPicPr>
          <p:nvPr/>
        </p:nvPicPr>
        <p:blipFill>
          <a:blip r:embed="rId2"/>
          <a:stretch>
            <a:fillRect/>
          </a:stretch>
        </p:blipFill>
        <p:spPr>
          <a:xfrm>
            <a:off x="5005179" y="2653031"/>
            <a:ext cx="6839905" cy="1514686"/>
          </a:xfrm>
          <a:prstGeom prst="rect">
            <a:avLst/>
          </a:prstGeom>
        </p:spPr>
      </p:pic>
    </p:spTree>
    <p:extLst>
      <p:ext uri="{BB962C8B-B14F-4D97-AF65-F5344CB8AC3E}">
        <p14:creationId xmlns:p14="http://schemas.microsoft.com/office/powerpoint/2010/main" val="3443511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2" name="TextBox 1">
            <a:extLst>
              <a:ext uri="{FF2B5EF4-FFF2-40B4-BE49-F238E27FC236}">
                <a16:creationId xmlns:a16="http://schemas.microsoft.com/office/drawing/2014/main" id="{BC72B2DB-6236-592C-E896-497D6FE1C53C}"/>
              </a:ext>
            </a:extLst>
          </p:cNvPr>
          <p:cNvSpPr txBox="1"/>
          <p:nvPr/>
        </p:nvSpPr>
        <p:spPr>
          <a:xfrm>
            <a:off x="152400" y="2408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Reference Parameters</a:t>
            </a:r>
          </a:p>
        </p:txBody>
      </p:sp>
      <p:sp>
        <p:nvSpPr>
          <p:cNvPr id="3" name="TextBox 2">
            <a:extLst>
              <a:ext uri="{FF2B5EF4-FFF2-40B4-BE49-F238E27FC236}">
                <a16:creationId xmlns:a16="http://schemas.microsoft.com/office/drawing/2014/main" id="{A138C28D-1DA4-A924-1D23-E88267BDD391}"/>
              </a:ext>
            </a:extLst>
          </p:cNvPr>
          <p:cNvSpPr txBox="1"/>
          <p:nvPr/>
        </p:nvSpPr>
        <p:spPr>
          <a:xfrm>
            <a:off x="152400" y="3105892"/>
            <a:ext cx="3988279" cy="646331"/>
          </a:xfrm>
          <a:prstGeom prst="rect">
            <a:avLst/>
          </a:prstGeom>
          <a:noFill/>
        </p:spPr>
        <p:txBody>
          <a:bodyPr wrap="square" rtlCol="0" anchor="ctr">
            <a:spAutoFit/>
          </a:bodyPr>
          <a:lstStyle/>
          <a:p>
            <a:r>
              <a:rPr lang="en-US" dirty="0">
                <a:effectLst>
                  <a:outerShdw blurRad="63500" sx="102000" sy="102000" algn="ctr" rotWithShape="0">
                    <a:prstClr val="black">
                      <a:alpha val="40000"/>
                    </a:prstClr>
                  </a:outerShdw>
                </a:effectLst>
                <a:latin typeface="Rockwell Extra Bold" panose="02060903040505020403" pitchFamily="18" charset="0"/>
              </a:rPr>
              <a:t>Let’s check the output of both values:</a:t>
            </a:r>
          </a:p>
        </p:txBody>
      </p:sp>
      <p:pic>
        <p:nvPicPr>
          <p:cNvPr id="5" name="Picture 4">
            <a:extLst>
              <a:ext uri="{FF2B5EF4-FFF2-40B4-BE49-F238E27FC236}">
                <a16:creationId xmlns:a16="http://schemas.microsoft.com/office/drawing/2014/main" id="{70F71BA0-A100-ECAA-2509-FCA5EB85C33E}"/>
              </a:ext>
            </a:extLst>
          </p:cNvPr>
          <p:cNvPicPr>
            <a:picLocks noChangeAspect="1"/>
          </p:cNvPicPr>
          <p:nvPr/>
        </p:nvPicPr>
        <p:blipFill>
          <a:blip r:embed="rId2"/>
          <a:stretch>
            <a:fillRect/>
          </a:stretch>
        </p:blipFill>
        <p:spPr>
          <a:xfrm>
            <a:off x="5403272" y="2522308"/>
            <a:ext cx="6058746" cy="1571844"/>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7DAF4177-C708-7341-5867-EC585FCECF35}"/>
                  </a:ext>
                </a:extLst>
              </p14:cNvPr>
              <p14:cNvContentPartPr/>
              <p14:nvPr/>
            </p14:nvContentPartPr>
            <p14:xfrm>
              <a:off x="7257960" y="3397320"/>
              <a:ext cx="3765960" cy="292320"/>
            </p14:xfrm>
          </p:contentPart>
        </mc:Choice>
        <mc:Fallback xmlns="">
          <p:pic>
            <p:nvPicPr>
              <p:cNvPr id="7" name="Ink 6">
                <a:extLst>
                  <a:ext uri="{FF2B5EF4-FFF2-40B4-BE49-F238E27FC236}">
                    <a16:creationId xmlns:a16="http://schemas.microsoft.com/office/drawing/2014/main" id="{7DAF4177-C708-7341-5867-EC585FCECF35}"/>
                  </a:ext>
                </a:extLst>
              </p:cNvPr>
              <p:cNvPicPr/>
              <p:nvPr/>
            </p:nvPicPr>
            <p:blipFill>
              <a:blip r:embed="rId4"/>
              <a:stretch>
                <a:fillRect/>
              </a:stretch>
            </p:blipFill>
            <p:spPr>
              <a:xfrm>
                <a:off x="7248600" y="3387960"/>
                <a:ext cx="3784680" cy="311040"/>
              </a:xfrm>
              <a:prstGeom prst="rect">
                <a:avLst/>
              </a:prstGeom>
            </p:spPr>
          </p:pic>
        </mc:Fallback>
      </mc:AlternateContent>
    </p:spTree>
    <p:extLst>
      <p:ext uri="{BB962C8B-B14F-4D97-AF65-F5344CB8AC3E}">
        <p14:creationId xmlns:p14="http://schemas.microsoft.com/office/powerpoint/2010/main" val="406756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2" name="TextBox 1">
            <a:extLst>
              <a:ext uri="{FF2B5EF4-FFF2-40B4-BE49-F238E27FC236}">
                <a16:creationId xmlns:a16="http://schemas.microsoft.com/office/drawing/2014/main" id="{BC72B2DB-6236-592C-E896-497D6FE1C53C}"/>
              </a:ext>
            </a:extLst>
          </p:cNvPr>
          <p:cNvSpPr txBox="1"/>
          <p:nvPr/>
        </p:nvSpPr>
        <p:spPr>
          <a:xfrm>
            <a:off x="152400" y="2408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Reference Parameters</a:t>
            </a:r>
          </a:p>
        </p:txBody>
      </p:sp>
      <p:sp>
        <p:nvSpPr>
          <p:cNvPr id="3" name="TextBox 2">
            <a:extLst>
              <a:ext uri="{FF2B5EF4-FFF2-40B4-BE49-F238E27FC236}">
                <a16:creationId xmlns:a16="http://schemas.microsoft.com/office/drawing/2014/main" id="{A138C28D-1DA4-A924-1D23-E88267BDD391}"/>
              </a:ext>
            </a:extLst>
          </p:cNvPr>
          <p:cNvSpPr txBox="1"/>
          <p:nvPr/>
        </p:nvSpPr>
        <p:spPr>
          <a:xfrm>
            <a:off x="152400" y="2967393"/>
            <a:ext cx="3988279" cy="923330"/>
          </a:xfrm>
          <a:prstGeom prst="rect">
            <a:avLst/>
          </a:prstGeom>
          <a:noFill/>
        </p:spPr>
        <p:txBody>
          <a:bodyPr wrap="square" rtlCol="0" anchor="ctr">
            <a:spAutoFit/>
          </a:bodyPr>
          <a:lstStyle/>
          <a:p>
            <a:r>
              <a:rPr lang="en-US" dirty="0">
                <a:effectLst>
                  <a:outerShdw blurRad="63500" sx="102000" sy="102000" algn="ctr" rotWithShape="0">
                    <a:prstClr val="black">
                      <a:alpha val="40000"/>
                    </a:prstClr>
                  </a:outerShdw>
                </a:effectLst>
                <a:latin typeface="Rockwell Extra Bold" panose="02060903040505020403" pitchFamily="18" charset="0"/>
              </a:rPr>
              <a:t>Seems right!</a:t>
            </a:r>
          </a:p>
          <a:p>
            <a:r>
              <a:rPr lang="en-US" dirty="0">
                <a:effectLst>
                  <a:outerShdw blurRad="63500" sx="102000" sy="102000" algn="ctr" rotWithShape="0">
                    <a:prstClr val="black">
                      <a:alpha val="40000"/>
                    </a:prstClr>
                  </a:outerShdw>
                </a:effectLst>
                <a:latin typeface="Rockwell Extra Bold" panose="02060903040505020403" pitchFamily="18" charset="0"/>
              </a:rPr>
              <a:t>We have basically returned 2 values (Indirectly)</a:t>
            </a:r>
          </a:p>
        </p:txBody>
      </p:sp>
      <p:pic>
        <p:nvPicPr>
          <p:cNvPr id="6" name="Picture 5">
            <a:extLst>
              <a:ext uri="{FF2B5EF4-FFF2-40B4-BE49-F238E27FC236}">
                <a16:creationId xmlns:a16="http://schemas.microsoft.com/office/drawing/2014/main" id="{66E91084-1935-E0AE-FAB8-EB2AF41A3C6F}"/>
              </a:ext>
            </a:extLst>
          </p:cNvPr>
          <p:cNvPicPr>
            <a:picLocks noChangeAspect="1"/>
          </p:cNvPicPr>
          <p:nvPr/>
        </p:nvPicPr>
        <p:blipFill>
          <a:blip r:embed="rId2"/>
          <a:stretch>
            <a:fillRect/>
          </a:stretch>
        </p:blipFill>
        <p:spPr>
          <a:xfrm>
            <a:off x="7322123" y="2981262"/>
            <a:ext cx="3810532" cy="895475"/>
          </a:xfrm>
          <a:prstGeom prst="rect">
            <a:avLst/>
          </a:prstGeom>
        </p:spPr>
      </p:pic>
    </p:spTree>
    <p:extLst>
      <p:ext uri="{BB962C8B-B14F-4D97-AF65-F5344CB8AC3E}">
        <p14:creationId xmlns:p14="http://schemas.microsoft.com/office/powerpoint/2010/main" val="1067721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18A717-6FD1-E8A1-60E2-6094601BA0AE}"/>
              </a:ext>
            </a:extLst>
          </p:cNvPr>
          <p:cNvSpPr txBox="1"/>
          <p:nvPr/>
        </p:nvSpPr>
        <p:spPr>
          <a:xfrm>
            <a:off x="0" y="0"/>
            <a:ext cx="12192000" cy="861774"/>
          </a:xfrm>
          <a:prstGeom prst="rect">
            <a:avLst/>
          </a:prstGeom>
          <a:noFill/>
        </p:spPr>
        <p:txBody>
          <a:bodyPr wrap="square" rtlCol="0" anchor="ctr">
            <a:spAutoFit/>
          </a:bodyPr>
          <a:lstStyle/>
          <a:p>
            <a:r>
              <a:rPr lang="en-US" sz="5000" dirty="0">
                <a:latin typeface="Rockwell Extra Bold" panose="02060903040505020403" pitchFamily="18" charset="0"/>
              </a:rPr>
              <a:t>Research</a:t>
            </a:r>
          </a:p>
        </p:txBody>
      </p:sp>
      <p:pic>
        <p:nvPicPr>
          <p:cNvPr id="1030" name="Picture 6" descr="Download Book Png 8 HQ PNG Image | FreePNGImg">
            <a:extLst>
              <a:ext uri="{FF2B5EF4-FFF2-40B4-BE49-F238E27FC236}">
                <a16:creationId xmlns:a16="http://schemas.microsoft.com/office/drawing/2014/main" id="{3733B1BF-5D16-AD72-49D0-EDF847097C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3090253">
            <a:off x="6356486" y="9282731"/>
            <a:ext cx="6182414" cy="447881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ree Book Transparent Background, Download Free Book Transparent Background  png images, Free ClipArts on Clipart Library">
            <a:extLst>
              <a:ext uri="{FF2B5EF4-FFF2-40B4-BE49-F238E27FC236}">
                <a16:creationId xmlns:a16="http://schemas.microsoft.com/office/drawing/2014/main" id="{FC18C527-C23A-DB2F-82A5-A51EB148C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4860081">
            <a:off x="11058247" y="7415415"/>
            <a:ext cx="989218" cy="46653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Download Book Png 8 HQ PNG Image | FreePNGImg">
            <a:extLst>
              <a:ext uri="{FF2B5EF4-FFF2-40B4-BE49-F238E27FC236}">
                <a16:creationId xmlns:a16="http://schemas.microsoft.com/office/drawing/2014/main" id="{76A8B196-D548-0ED1-0AB6-88DFADA4D6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8085413">
            <a:off x="-5443581" y="-2681299"/>
            <a:ext cx="6675014" cy="48356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Free Book Transparent Background, Download Free Book Transparent Background  png images, Free ClipArts on Clipart Library">
            <a:extLst>
              <a:ext uri="{FF2B5EF4-FFF2-40B4-BE49-F238E27FC236}">
                <a16:creationId xmlns:a16="http://schemas.microsoft.com/office/drawing/2014/main" id="{494D96F5-C616-7B0F-E8CA-5F97BDE1BB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764756">
            <a:off x="11296942" y="-2220444"/>
            <a:ext cx="6244266" cy="294488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ook PNG, Book Transparent Background - FreeIconsPNG">
            <a:extLst>
              <a:ext uri="{FF2B5EF4-FFF2-40B4-BE49-F238E27FC236}">
                <a16:creationId xmlns:a16="http://schemas.microsoft.com/office/drawing/2014/main" id="{089D309A-FBB7-66BC-9A72-4529D0356B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1043890">
            <a:off x="670412" y="7456475"/>
            <a:ext cx="1137408" cy="75353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Book PNG, Book Transparent Background - FreeIconsPNG">
            <a:extLst>
              <a:ext uri="{FF2B5EF4-FFF2-40B4-BE49-F238E27FC236}">
                <a16:creationId xmlns:a16="http://schemas.microsoft.com/office/drawing/2014/main" id="{0038F6AA-7B5E-6074-2CE6-E0656B3E24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01859" y="1344958"/>
            <a:ext cx="7547676" cy="50003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Free Book Transparent Background, Download Free Book Transparent Background  png images, Free ClipArts on Clipart Library">
            <a:extLst>
              <a:ext uri="{FF2B5EF4-FFF2-40B4-BE49-F238E27FC236}">
                <a16:creationId xmlns:a16="http://schemas.microsoft.com/office/drawing/2014/main" id="{01E5FFC0-E3F7-EF98-1D74-12F20178D5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082652">
            <a:off x="2871369" y="7952505"/>
            <a:ext cx="752566" cy="35492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Download Book Png 8 HQ PNG Image | FreePNGImg">
            <a:extLst>
              <a:ext uri="{FF2B5EF4-FFF2-40B4-BE49-F238E27FC236}">
                <a16:creationId xmlns:a16="http://schemas.microsoft.com/office/drawing/2014/main" id="{C2CDF20A-587C-CA36-18FA-5B636EAAF8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788076">
            <a:off x="-1294112" y="7887586"/>
            <a:ext cx="1754280" cy="12708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Free Book Transparent Background, Download Free Book Transparent Background  png images, Free ClipArts on Clipart Library">
            <a:extLst>
              <a:ext uri="{FF2B5EF4-FFF2-40B4-BE49-F238E27FC236}">
                <a16:creationId xmlns:a16="http://schemas.microsoft.com/office/drawing/2014/main" id="{D5BFC616-FBFB-17B0-2E44-C75FB65B3A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6616" y="6591607"/>
            <a:ext cx="8190660" cy="38628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E9BC75D-C4D4-E7F8-2CA2-7CC1961F996B}"/>
              </a:ext>
            </a:extLst>
          </p:cNvPr>
          <p:cNvSpPr txBox="1"/>
          <p:nvPr/>
        </p:nvSpPr>
        <p:spPr>
          <a:xfrm>
            <a:off x="0" y="6882159"/>
            <a:ext cx="12192000" cy="3170099"/>
          </a:xfrm>
          <a:prstGeom prst="rect">
            <a:avLst/>
          </a:prstGeom>
          <a:noFill/>
        </p:spPr>
        <p:txBody>
          <a:bodyPr wrap="square" rtlCol="0" anchor="ctr">
            <a:spAutoFit/>
          </a:bodyPr>
          <a:lstStyle/>
          <a:p>
            <a:pPr algn="ctr"/>
            <a:r>
              <a:rPr lang="en-US" sz="10000" dirty="0">
                <a:latin typeface="Rockwell Extra Bold" panose="02060903040505020403" pitchFamily="18" charset="0"/>
              </a:rPr>
              <a:t>Same end result.</a:t>
            </a:r>
          </a:p>
        </p:txBody>
      </p:sp>
      <p:sp>
        <p:nvSpPr>
          <p:cNvPr id="2" name="TextBox 1">
            <a:extLst>
              <a:ext uri="{FF2B5EF4-FFF2-40B4-BE49-F238E27FC236}">
                <a16:creationId xmlns:a16="http://schemas.microsoft.com/office/drawing/2014/main" id="{A3240105-E414-A9FF-628A-EB707B1D078F}"/>
              </a:ext>
            </a:extLst>
          </p:cNvPr>
          <p:cNvSpPr txBox="1"/>
          <p:nvPr/>
        </p:nvSpPr>
        <p:spPr>
          <a:xfrm>
            <a:off x="0" y="2263151"/>
            <a:ext cx="12192000" cy="3170099"/>
          </a:xfrm>
          <a:prstGeom prst="rect">
            <a:avLst/>
          </a:prstGeom>
          <a:noFill/>
        </p:spPr>
        <p:txBody>
          <a:bodyPr wrap="square" rtlCol="0" anchor="ctr">
            <a:spAutoFit/>
          </a:bodyPr>
          <a:lstStyle/>
          <a:p>
            <a:pPr algn="ctr"/>
            <a:r>
              <a:rPr lang="en-US" sz="10000" dirty="0">
                <a:latin typeface="Rockwell Extra Bold" panose="02060903040505020403" pitchFamily="18" charset="0"/>
              </a:rPr>
              <a:t>Different </a:t>
            </a:r>
          </a:p>
          <a:p>
            <a:pPr algn="ctr"/>
            <a:r>
              <a:rPr lang="en-US" sz="10000" dirty="0">
                <a:latin typeface="Rockwell Extra Bold" panose="02060903040505020403" pitchFamily="18" charset="0"/>
              </a:rPr>
              <a:t>methods.</a:t>
            </a:r>
          </a:p>
        </p:txBody>
      </p:sp>
    </p:spTree>
    <p:extLst>
      <p:ext uri="{BB962C8B-B14F-4D97-AF65-F5344CB8AC3E}">
        <p14:creationId xmlns:p14="http://schemas.microsoft.com/office/powerpoint/2010/main" val="1905846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2" name="TextBox 1">
            <a:extLst>
              <a:ext uri="{FF2B5EF4-FFF2-40B4-BE49-F238E27FC236}">
                <a16:creationId xmlns:a16="http://schemas.microsoft.com/office/drawing/2014/main" id="{BC72B2DB-6236-592C-E896-497D6FE1C53C}"/>
              </a:ext>
            </a:extLst>
          </p:cNvPr>
          <p:cNvSpPr txBox="1"/>
          <p:nvPr/>
        </p:nvSpPr>
        <p:spPr>
          <a:xfrm>
            <a:off x="152400" y="2408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Reference Parameters</a:t>
            </a:r>
          </a:p>
        </p:txBody>
      </p:sp>
      <p:sp>
        <p:nvSpPr>
          <p:cNvPr id="3" name="TextBox 2">
            <a:extLst>
              <a:ext uri="{FF2B5EF4-FFF2-40B4-BE49-F238E27FC236}">
                <a16:creationId xmlns:a16="http://schemas.microsoft.com/office/drawing/2014/main" id="{A138C28D-1DA4-A924-1D23-E88267BDD391}"/>
              </a:ext>
            </a:extLst>
          </p:cNvPr>
          <p:cNvSpPr txBox="1"/>
          <p:nvPr/>
        </p:nvSpPr>
        <p:spPr>
          <a:xfrm>
            <a:off x="152400" y="2274899"/>
            <a:ext cx="3988279" cy="2308324"/>
          </a:xfrm>
          <a:prstGeom prst="rect">
            <a:avLst/>
          </a:prstGeom>
          <a:noFill/>
        </p:spPr>
        <p:txBody>
          <a:bodyPr wrap="square" rtlCol="0" anchor="ctr">
            <a:spAutoFit/>
          </a:bodyPr>
          <a:lstStyle/>
          <a:p>
            <a:r>
              <a:rPr lang="en-US" dirty="0">
                <a:effectLst>
                  <a:outerShdw blurRad="63500" sx="102000" sy="102000" algn="ctr" rotWithShape="0">
                    <a:prstClr val="black">
                      <a:alpha val="40000"/>
                    </a:prstClr>
                  </a:outerShdw>
                </a:effectLst>
                <a:latin typeface="Rockwell Extra Bold" panose="02060903040505020403" pitchFamily="18" charset="0"/>
              </a:rPr>
              <a:t>NOTES:</a:t>
            </a:r>
          </a:p>
          <a:p>
            <a:r>
              <a:rPr lang="en-US" dirty="0">
                <a:effectLst>
                  <a:outerShdw blurRad="63500" sx="102000" sy="102000" algn="ctr" rotWithShape="0">
                    <a:prstClr val="black">
                      <a:alpha val="40000"/>
                    </a:prstClr>
                  </a:outerShdw>
                </a:effectLst>
                <a:latin typeface="Rockwell Extra Bold" panose="02060903040505020403" pitchFamily="18" charset="0"/>
              </a:rPr>
              <a:t>Arrays are by default reference type and any other reference types will always be passed in as reference parameter.</a:t>
            </a:r>
          </a:p>
          <a:p>
            <a:r>
              <a:rPr lang="en-US" dirty="0">
                <a:effectLst>
                  <a:outerShdw blurRad="63500" sx="102000" sy="102000" algn="ctr" rotWithShape="0">
                    <a:prstClr val="black">
                      <a:alpha val="40000"/>
                    </a:prstClr>
                  </a:outerShdw>
                </a:effectLst>
                <a:latin typeface="Rockwell Extra Bold" panose="02060903040505020403" pitchFamily="18" charset="0"/>
              </a:rPr>
              <a:t>You don’t need to specify that they are ref.</a:t>
            </a:r>
          </a:p>
        </p:txBody>
      </p:sp>
      <p:pic>
        <p:nvPicPr>
          <p:cNvPr id="5" name="Picture 4">
            <a:extLst>
              <a:ext uri="{FF2B5EF4-FFF2-40B4-BE49-F238E27FC236}">
                <a16:creationId xmlns:a16="http://schemas.microsoft.com/office/drawing/2014/main" id="{344AE638-43D9-769F-2371-3EA13249C5BD}"/>
              </a:ext>
            </a:extLst>
          </p:cNvPr>
          <p:cNvPicPr>
            <a:picLocks noChangeAspect="1"/>
          </p:cNvPicPr>
          <p:nvPr/>
        </p:nvPicPr>
        <p:blipFill>
          <a:blip r:embed="rId2"/>
          <a:stretch>
            <a:fillRect/>
          </a:stretch>
        </p:blipFill>
        <p:spPr>
          <a:xfrm>
            <a:off x="7250147" y="2093831"/>
            <a:ext cx="3781953" cy="1609950"/>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FA180892-25FA-6E14-E084-570A697EE0EB}"/>
                  </a:ext>
                </a:extLst>
              </p14:cNvPr>
              <p14:cNvContentPartPr/>
              <p14:nvPr/>
            </p14:nvContentPartPr>
            <p14:xfrm>
              <a:off x="9137520" y="2146320"/>
              <a:ext cx="527400" cy="228960"/>
            </p14:xfrm>
          </p:contentPart>
        </mc:Choice>
        <mc:Fallback xmlns="">
          <p:pic>
            <p:nvPicPr>
              <p:cNvPr id="7" name="Ink 6">
                <a:extLst>
                  <a:ext uri="{FF2B5EF4-FFF2-40B4-BE49-F238E27FC236}">
                    <a16:creationId xmlns:a16="http://schemas.microsoft.com/office/drawing/2014/main" id="{FA180892-25FA-6E14-E084-570A697EE0EB}"/>
                  </a:ext>
                </a:extLst>
              </p:cNvPr>
              <p:cNvPicPr/>
              <p:nvPr/>
            </p:nvPicPr>
            <p:blipFill>
              <a:blip r:embed="rId4"/>
              <a:stretch>
                <a:fillRect/>
              </a:stretch>
            </p:blipFill>
            <p:spPr>
              <a:xfrm>
                <a:off x="9128160" y="2136960"/>
                <a:ext cx="546120" cy="247680"/>
              </a:xfrm>
              <a:prstGeom prst="rect">
                <a:avLst/>
              </a:prstGeom>
            </p:spPr>
          </p:pic>
        </mc:Fallback>
      </mc:AlternateContent>
    </p:spTree>
    <p:extLst>
      <p:ext uri="{BB962C8B-B14F-4D97-AF65-F5344CB8AC3E}">
        <p14:creationId xmlns:p14="http://schemas.microsoft.com/office/powerpoint/2010/main" val="2184065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2" name="TextBox 1">
            <a:extLst>
              <a:ext uri="{FF2B5EF4-FFF2-40B4-BE49-F238E27FC236}">
                <a16:creationId xmlns:a16="http://schemas.microsoft.com/office/drawing/2014/main" id="{BC72B2DB-6236-592C-E896-497D6FE1C53C}"/>
              </a:ext>
            </a:extLst>
          </p:cNvPr>
          <p:cNvSpPr txBox="1"/>
          <p:nvPr/>
        </p:nvSpPr>
        <p:spPr>
          <a:xfrm>
            <a:off x="152400" y="2408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Reference Parameters</a:t>
            </a:r>
          </a:p>
        </p:txBody>
      </p:sp>
      <p:pic>
        <p:nvPicPr>
          <p:cNvPr id="21" name="Picture 2" descr="VEDHAMN Door, oak, 60x120 cm - IKEA">
            <a:extLst>
              <a:ext uri="{FF2B5EF4-FFF2-40B4-BE49-F238E27FC236}">
                <a16:creationId xmlns:a16="http://schemas.microsoft.com/office/drawing/2014/main" id="{CEBB9E85-3D27-5AF4-1724-147854FA165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4500" b="95214" l="10000" r="90000">
                        <a14:foregroundMark x1="27500" y1="10571" x2="44429" y2="4571"/>
                        <a14:foregroundMark x1="44429" y1="4571" x2="56429" y2="6571"/>
                        <a14:foregroundMark x1="37143" y1="89143" x2="38714" y2="95214"/>
                      </a14:backgroundRemoval>
                    </a14:imgEffect>
                  </a14:imgLayer>
                </a14:imgProps>
              </a:ext>
              <a:ext uri="{28A0092B-C50C-407E-A947-70E740481C1C}">
                <a14:useLocalDpi xmlns:a14="http://schemas.microsoft.com/office/drawing/2010/main" val="0"/>
              </a:ext>
            </a:extLst>
          </a:blip>
          <a:srcRect/>
          <a:stretch>
            <a:fillRect/>
          </a:stretch>
        </p:blipFill>
        <p:spPr bwMode="auto">
          <a:xfrm>
            <a:off x="8763033" y="1649083"/>
            <a:ext cx="3404558" cy="34045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KEY definition and meaning | Collins English Dictionary">
            <a:extLst>
              <a:ext uri="{FF2B5EF4-FFF2-40B4-BE49-F238E27FC236}">
                <a16:creationId xmlns:a16="http://schemas.microsoft.com/office/drawing/2014/main" id="{663FC055-4176-6C42-54BF-1C111E7532C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5777533">
            <a:off x="5507225" y="1770585"/>
            <a:ext cx="935488" cy="14091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86C0EEB-49F5-4025-B8C8-25B6A1DE790E}"/>
              </a:ext>
            </a:extLst>
          </p:cNvPr>
          <p:cNvSpPr txBox="1"/>
          <p:nvPr/>
        </p:nvSpPr>
        <p:spPr>
          <a:xfrm>
            <a:off x="5522090" y="2283441"/>
            <a:ext cx="415498" cy="369332"/>
          </a:xfrm>
          <a:prstGeom prst="rect">
            <a:avLst/>
          </a:prstGeom>
          <a:noFill/>
        </p:spPr>
        <p:txBody>
          <a:bodyPr wrap="none" rtlCol="0">
            <a:spAutoFit/>
          </a:bodyPr>
          <a:lstStyle/>
          <a:p>
            <a:r>
              <a:rPr lang="en-US" dirty="0">
                <a:latin typeface="Rockwell Extra Bold" panose="02060903040505020403" pitchFamily="18" charset="0"/>
              </a:rPr>
              <a:t>X</a:t>
            </a:r>
          </a:p>
        </p:txBody>
      </p:sp>
      <p:pic>
        <p:nvPicPr>
          <p:cNvPr id="6" name="Picture 4" descr="KEY definition and meaning | Collins English Dictionary">
            <a:extLst>
              <a:ext uri="{FF2B5EF4-FFF2-40B4-BE49-F238E27FC236}">
                <a16:creationId xmlns:a16="http://schemas.microsoft.com/office/drawing/2014/main" id="{EBD195E3-6926-4D0F-2551-4D6A051110C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5777533">
            <a:off x="5507225" y="3102578"/>
            <a:ext cx="935488" cy="140910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47A4FEB-AE82-BE66-282E-6940FF310B89}"/>
              </a:ext>
            </a:extLst>
          </p:cNvPr>
          <p:cNvSpPr txBox="1"/>
          <p:nvPr/>
        </p:nvSpPr>
        <p:spPr>
          <a:xfrm>
            <a:off x="5250024" y="3934610"/>
            <a:ext cx="1624163" cy="369332"/>
          </a:xfrm>
          <a:prstGeom prst="rect">
            <a:avLst/>
          </a:prstGeom>
          <a:noFill/>
        </p:spPr>
        <p:txBody>
          <a:bodyPr wrap="none" rtlCol="0">
            <a:spAutoFit/>
          </a:bodyPr>
          <a:lstStyle/>
          <a:p>
            <a:r>
              <a:rPr lang="en-US" dirty="0" err="1">
                <a:latin typeface="Rockwell Extra Bold" panose="02060903040505020403" pitchFamily="18" charset="0"/>
              </a:rPr>
              <a:t>TwoNums</a:t>
            </a:r>
            <a:endParaRPr lang="en-US" dirty="0">
              <a:latin typeface="Rockwell Extra Bold" panose="02060903040505020403" pitchFamily="18" charset="0"/>
            </a:endParaRPr>
          </a:p>
        </p:txBody>
      </p:sp>
      <p:pic>
        <p:nvPicPr>
          <p:cNvPr id="13" name="Picture 12">
            <a:extLst>
              <a:ext uri="{FF2B5EF4-FFF2-40B4-BE49-F238E27FC236}">
                <a16:creationId xmlns:a16="http://schemas.microsoft.com/office/drawing/2014/main" id="{F0241D4E-4553-A71B-A62F-1591909DC670}"/>
              </a:ext>
            </a:extLst>
          </p:cNvPr>
          <p:cNvPicPr>
            <a:picLocks noChangeAspect="1"/>
          </p:cNvPicPr>
          <p:nvPr/>
        </p:nvPicPr>
        <p:blipFill>
          <a:blip r:embed="rId6"/>
          <a:stretch>
            <a:fillRect/>
          </a:stretch>
        </p:blipFill>
        <p:spPr>
          <a:xfrm>
            <a:off x="10043473" y="1264921"/>
            <a:ext cx="781159" cy="381053"/>
          </a:xfrm>
          <a:prstGeom prst="rect">
            <a:avLst/>
          </a:prstGeom>
        </p:spPr>
      </p:pic>
      <p:pic>
        <p:nvPicPr>
          <p:cNvPr id="15" name="Picture 14">
            <a:extLst>
              <a:ext uri="{FF2B5EF4-FFF2-40B4-BE49-F238E27FC236}">
                <a16:creationId xmlns:a16="http://schemas.microsoft.com/office/drawing/2014/main" id="{ACD11EC2-7219-19F1-BC09-F276247CF6E9}"/>
              </a:ext>
            </a:extLst>
          </p:cNvPr>
          <p:cNvPicPr>
            <a:picLocks noChangeAspect="1"/>
          </p:cNvPicPr>
          <p:nvPr/>
        </p:nvPicPr>
        <p:blipFill>
          <a:blip r:embed="rId7"/>
          <a:stretch>
            <a:fillRect/>
          </a:stretch>
        </p:blipFill>
        <p:spPr>
          <a:xfrm>
            <a:off x="5138604" y="1569758"/>
            <a:ext cx="1914792" cy="438211"/>
          </a:xfrm>
          <a:prstGeom prst="rect">
            <a:avLst/>
          </a:prstGeom>
        </p:spPr>
      </p:pic>
      <p:pic>
        <p:nvPicPr>
          <p:cNvPr id="17" name="Picture 16">
            <a:extLst>
              <a:ext uri="{FF2B5EF4-FFF2-40B4-BE49-F238E27FC236}">
                <a16:creationId xmlns:a16="http://schemas.microsoft.com/office/drawing/2014/main" id="{9C0FBF9F-C945-E290-8962-92F2ABEECEB5}"/>
              </a:ext>
            </a:extLst>
          </p:cNvPr>
          <p:cNvPicPr>
            <a:picLocks noChangeAspect="1"/>
          </p:cNvPicPr>
          <p:nvPr/>
        </p:nvPicPr>
        <p:blipFill>
          <a:blip r:embed="rId8"/>
          <a:stretch>
            <a:fillRect/>
          </a:stretch>
        </p:blipFill>
        <p:spPr>
          <a:xfrm>
            <a:off x="5338253" y="3217728"/>
            <a:ext cx="1038370" cy="285790"/>
          </a:xfrm>
          <a:prstGeom prst="rect">
            <a:avLst/>
          </a:prstGeom>
        </p:spPr>
      </p:pic>
      <p:cxnSp>
        <p:nvCxnSpPr>
          <p:cNvPr id="19" name="Straight Arrow Connector 18">
            <a:extLst>
              <a:ext uri="{FF2B5EF4-FFF2-40B4-BE49-F238E27FC236}">
                <a16:creationId xmlns:a16="http://schemas.microsoft.com/office/drawing/2014/main" id="{29082264-BBBD-52B9-BF4D-FF7EC4D29AF1}"/>
              </a:ext>
            </a:extLst>
          </p:cNvPr>
          <p:cNvCxnSpPr>
            <a:stCxn id="6" idx="2"/>
            <a:endCxn id="21" idx="1"/>
          </p:cNvCxnSpPr>
          <p:nvPr/>
        </p:nvCxnSpPr>
        <p:spPr>
          <a:xfrm flipV="1">
            <a:off x="6674207" y="3351362"/>
            <a:ext cx="2088826" cy="369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BCA317D-A321-F0D3-2D6C-EFB479A94502}"/>
              </a:ext>
            </a:extLst>
          </p:cNvPr>
          <p:cNvCxnSpPr>
            <a:cxnSpLocks/>
            <a:stCxn id="4" idx="2"/>
            <a:endCxn id="21" idx="1"/>
          </p:cNvCxnSpPr>
          <p:nvPr/>
        </p:nvCxnSpPr>
        <p:spPr>
          <a:xfrm>
            <a:off x="6674207" y="2388771"/>
            <a:ext cx="2088826" cy="962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9">
            <p14:nvContentPartPr>
              <p14:cNvPr id="27" name="Ink 26">
                <a:extLst>
                  <a:ext uri="{FF2B5EF4-FFF2-40B4-BE49-F238E27FC236}">
                    <a16:creationId xmlns:a16="http://schemas.microsoft.com/office/drawing/2014/main" id="{6364FC78-17ED-FFA5-ACAE-D47279FF0882}"/>
                  </a:ext>
                </a:extLst>
              </p14:cNvPr>
              <p14:cNvContentPartPr/>
              <p14:nvPr/>
            </p14:nvContentPartPr>
            <p14:xfrm>
              <a:off x="762120" y="1276200"/>
              <a:ext cx="10649160" cy="4407480"/>
            </p14:xfrm>
          </p:contentPart>
        </mc:Choice>
        <mc:Fallback xmlns="">
          <p:pic>
            <p:nvPicPr>
              <p:cNvPr id="27" name="Ink 26">
                <a:extLst>
                  <a:ext uri="{FF2B5EF4-FFF2-40B4-BE49-F238E27FC236}">
                    <a16:creationId xmlns:a16="http://schemas.microsoft.com/office/drawing/2014/main" id="{6364FC78-17ED-FFA5-ACAE-D47279FF0882}"/>
                  </a:ext>
                </a:extLst>
              </p:cNvPr>
              <p:cNvPicPr/>
              <p:nvPr/>
            </p:nvPicPr>
            <p:blipFill>
              <a:blip r:embed="rId10"/>
              <a:stretch>
                <a:fillRect/>
              </a:stretch>
            </p:blipFill>
            <p:spPr>
              <a:xfrm>
                <a:off x="752760" y="1266840"/>
                <a:ext cx="10667880" cy="4426200"/>
              </a:xfrm>
              <a:prstGeom prst="rect">
                <a:avLst/>
              </a:prstGeom>
            </p:spPr>
          </p:pic>
        </mc:Fallback>
      </mc:AlternateContent>
    </p:spTree>
    <p:extLst>
      <p:ext uri="{BB962C8B-B14F-4D97-AF65-F5344CB8AC3E}">
        <p14:creationId xmlns:p14="http://schemas.microsoft.com/office/powerpoint/2010/main" val="2131006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2" name="TextBox 1">
            <a:extLst>
              <a:ext uri="{FF2B5EF4-FFF2-40B4-BE49-F238E27FC236}">
                <a16:creationId xmlns:a16="http://schemas.microsoft.com/office/drawing/2014/main" id="{BC72B2DB-6236-592C-E896-497D6FE1C53C}"/>
              </a:ext>
            </a:extLst>
          </p:cNvPr>
          <p:cNvSpPr txBox="1"/>
          <p:nvPr/>
        </p:nvSpPr>
        <p:spPr>
          <a:xfrm>
            <a:off x="152400" y="2408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Reference Parameters</a:t>
            </a:r>
          </a:p>
        </p:txBody>
      </p:sp>
      <p:sp>
        <p:nvSpPr>
          <p:cNvPr id="3" name="TextBox 2">
            <a:extLst>
              <a:ext uri="{FF2B5EF4-FFF2-40B4-BE49-F238E27FC236}">
                <a16:creationId xmlns:a16="http://schemas.microsoft.com/office/drawing/2014/main" id="{A138C28D-1DA4-A924-1D23-E88267BDD391}"/>
              </a:ext>
            </a:extLst>
          </p:cNvPr>
          <p:cNvSpPr txBox="1"/>
          <p:nvPr/>
        </p:nvSpPr>
        <p:spPr>
          <a:xfrm>
            <a:off x="152400" y="1859405"/>
            <a:ext cx="3988279" cy="3139321"/>
          </a:xfrm>
          <a:prstGeom prst="rect">
            <a:avLst/>
          </a:prstGeom>
          <a:noFill/>
        </p:spPr>
        <p:txBody>
          <a:bodyPr wrap="square" rtlCol="0" anchor="ctr">
            <a:spAutoFit/>
          </a:bodyPr>
          <a:lstStyle/>
          <a:p>
            <a:r>
              <a:rPr lang="en-US" dirty="0">
                <a:effectLst>
                  <a:outerShdw blurRad="63500" sx="102000" sy="102000" algn="ctr" rotWithShape="0">
                    <a:prstClr val="black">
                      <a:alpha val="40000"/>
                    </a:prstClr>
                  </a:outerShdw>
                </a:effectLst>
                <a:latin typeface="Rockwell Extra Bold" panose="02060903040505020403" pitchFamily="18" charset="0"/>
              </a:rPr>
              <a:t>BUT.</a:t>
            </a:r>
          </a:p>
          <a:p>
            <a:r>
              <a:rPr lang="en-US" dirty="0">
                <a:effectLst>
                  <a:outerShdw blurRad="63500" sx="102000" sy="102000" algn="ctr" rotWithShape="0">
                    <a:prstClr val="black">
                      <a:alpha val="40000"/>
                    </a:prstClr>
                  </a:outerShdw>
                </a:effectLst>
                <a:latin typeface="Rockwell Extra Bold" panose="02060903040505020403" pitchFamily="18" charset="0"/>
              </a:rPr>
              <a:t>If you want to swap TWO ARRAYS or REFERENCE TYPES.</a:t>
            </a:r>
          </a:p>
          <a:p>
            <a:r>
              <a:rPr lang="en-US" dirty="0">
                <a:effectLst>
                  <a:outerShdw blurRad="63500" sx="102000" sy="102000" algn="ctr" rotWithShape="0">
                    <a:prstClr val="black">
                      <a:alpha val="40000"/>
                    </a:prstClr>
                  </a:outerShdw>
                </a:effectLst>
                <a:latin typeface="Rockwell Extra Bold" panose="02060903040505020403" pitchFamily="18" charset="0"/>
              </a:rPr>
              <a:t>Basically if you want to create an entirely new array and have the array parameter be a key to that new door (array)</a:t>
            </a:r>
          </a:p>
          <a:p>
            <a:r>
              <a:rPr lang="en-US" dirty="0">
                <a:effectLst>
                  <a:outerShdw blurRad="63500" sx="102000" sy="102000" algn="ctr" rotWithShape="0">
                    <a:prstClr val="black">
                      <a:alpha val="40000"/>
                    </a:prstClr>
                  </a:outerShdw>
                </a:effectLst>
                <a:latin typeface="Rockwell Extra Bold" panose="02060903040505020403" pitchFamily="18" charset="0"/>
              </a:rPr>
              <a:t>You must specify that it’s a ref type!</a:t>
            </a:r>
          </a:p>
        </p:txBody>
      </p:sp>
      <p:pic>
        <p:nvPicPr>
          <p:cNvPr id="5" name="Picture 4">
            <a:extLst>
              <a:ext uri="{FF2B5EF4-FFF2-40B4-BE49-F238E27FC236}">
                <a16:creationId xmlns:a16="http://schemas.microsoft.com/office/drawing/2014/main" id="{726420E4-32F1-C4B0-1922-B9AA54D82FA0}"/>
              </a:ext>
            </a:extLst>
          </p:cNvPr>
          <p:cNvPicPr>
            <a:picLocks noChangeAspect="1"/>
          </p:cNvPicPr>
          <p:nvPr/>
        </p:nvPicPr>
        <p:blipFill>
          <a:blip r:embed="rId2"/>
          <a:stretch>
            <a:fillRect/>
          </a:stretch>
        </p:blipFill>
        <p:spPr>
          <a:xfrm>
            <a:off x="7188226" y="2371577"/>
            <a:ext cx="3905795" cy="2114845"/>
          </a:xfrm>
          <a:prstGeom prst="rect">
            <a:avLst/>
          </a:prstGeom>
        </p:spPr>
      </p:pic>
    </p:spTree>
    <p:extLst>
      <p:ext uri="{BB962C8B-B14F-4D97-AF65-F5344CB8AC3E}">
        <p14:creationId xmlns:p14="http://schemas.microsoft.com/office/powerpoint/2010/main" val="3307786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2" name="TextBox 1">
            <a:extLst>
              <a:ext uri="{FF2B5EF4-FFF2-40B4-BE49-F238E27FC236}">
                <a16:creationId xmlns:a16="http://schemas.microsoft.com/office/drawing/2014/main" id="{BC72B2DB-6236-592C-E896-497D6FE1C53C}"/>
              </a:ext>
            </a:extLst>
          </p:cNvPr>
          <p:cNvSpPr txBox="1"/>
          <p:nvPr/>
        </p:nvSpPr>
        <p:spPr>
          <a:xfrm>
            <a:off x="152400" y="2408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Reference Parameters</a:t>
            </a:r>
          </a:p>
        </p:txBody>
      </p:sp>
      <p:pic>
        <p:nvPicPr>
          <p:cNvPr id="21" name="Picture 2" descr="VEDHAMN Door, oak, 60x120 cm - IKEA">
            <a:extLst>
              <a:ext uri="{FF2B5EF4-FFF2-40B4-BE49-F238E27FC236}">
                <a16:creationId xmlns:a16="http://schemas.microsoft.com/office/drawing/2014/main" id="{CEBB9E85-3D27-5AF4-1724-147854FA165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4500" b="95214" l="10000" r="90000">
                        <a14:foregroundMark x1="27500" y1="10571" x2="44429" y2="4571"/>
                        <a14:foregroundMark x1="44429" y1="4571" x2="56429" y2="6571"/>
                        <a14:foregroundMark x1="37143" y1="89143" x2="38714" y2="95214"/>
                      </a14:backgroundRemoval>
                    </a14:imgEffect>
                  </a14:imgLayer>
                </a14:imgProps>
              </a:ext>
              <a:ext uri="{28A0092B-C50C-407E-A947-70E740481C1C}">
                <a14:useLocalDpi xmlns:a14="http://schemas.microsoft.com/office/drawing/2010/main" val="0"/>
              </a:ext>
            </a:extLst>
          </a:blip>
          <a:srcRect/>
          <a:stretch>
            <a:fillRect/>
          </a:stretch>
        </p:blipFill>
        <p:spPr bwMode="auto">
          <a:xfrm>
            <a:off x="8763033" y="1649083"/>
            <a:ext cx="3404558" cy="34045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KEY definition and meaning | Collins English Dictionary">
            <a:extLst>
              <a:ext uri="{FF2B5EF4-FFF2-40B4-BE49-F238E27FC236}">
                <a16:creationId xmlns:a16="http://schemas.microsoft.com/office/drawing/2014/main" id="{663FC055-4176-6C42-54BF-1C111E7532C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5777533">
            <a:off x="5507225" y="1770585"/>
            <a:ext cx="935488" cy="14091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86C0EEB-49F5-4025-B8C8-25B6A1DE790E}"/>
              </a:ext>
            </a:extLst>
          </p:cNvPr>
          <p:cNvSpPr txBox="1"/>
          <p:nvPr/>
        </p:nvSpPr>
        <p:spPr>
          <a:xfrm>
            <a:off x="5522090" y="2283441"/>
            <a:ext cx="415498" cy="369332"/>
          </a:xfrm>
          <a:prstGeom prst="rect">
            <a:avLst/>
          </a:prstGeom>
          <a:noFill/>
        </p:spPr>
        <p:txBody>
          <a:bodyPr wrap="none" rtlCol="0">
            <a:spAutoFit/>
          </a:bodyPr>
          <a:lstStyle/>
          <a:p>
            <a:r>
              <a:rPr lang="en-US" dirty="0">
                <a:latin typeface="Rockwell Extra Bold" panose="02060903040505020403" pitchFamily="18" charset="0"/>
              </a:rPr>
              <a:t>X</a:t>
            </a:r>
          </a:p>
        </p:txBody>
      </p:sp>
      <p:pic>
        <p:nvPicPr>
          <p:cNvPr id="6" name="Picture 4" descr="KEY definition and meaning | Collins English Dictionary">
            <a:extLst>
              <a:ext uri="{FF2B5EF4-FFF2-40B4-BE49-F238E27FC236}">
                <a16:creationId xmlns:a16="http://schemas.microsoft.com/office/drawing/2014/main" id="{EBD195E3-6926-4D0F-2551-4D6A051110C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5777533">
            <a:off x="5507225" y="3102578"/>
            <a:ext cx="935488" cy="140910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47A4FEB-AE82-BE66-282E-6940FF310B89}"/>
              </a:ext>
            </a:extLst>
          </p:cNvPr>
          <p:cNvSpPr txBox="1"/>
          <p:nvPr/>
        </p:nvSpPr>
        <p:spPr>
          <a:xfrm>
            <a:off x="5250024" y="3934610"/>
            <a:ext cx="1624163" cy="369332"/>
          </a:xfrm>
          <a:prstGeom prst="rect">
            <a:avLst/>
          </a:prstGeom>
          <a:noFill/>
        </p:spPr>
        <p:txBody>
          <a:bodyPr wrap="none" rtlCol="0">
            <a:spAutoFit/>
          </a:bodyPr>
          <a:lstStyle/>
          <a:p>
            <a:r>
              <a:rPr lang="en-US" dirty="0" err="1">
                <a:latin typeface="Rockwell Extra Bold" panose="02060903040505020403" pitchFamily="18" charset="0"/>
              </a:rPr>
              <a:t>TwoNums</a:t>
            </a:r>
            <a:endParaRPr lang="en-US" dirty="0">
              <a:latin typeface="Rockwell Extra Bold" panose="02060903040505020403" pitchFamily="18" charset="0"/>
            </a:endParaRPr>
          </a:p>
        </p:txBody>
      </p:sp>
      <p:pic>
        <p:nvPicPr>
          <p:cNvPr id="13" name="Picture 12">
            <a:extLst>
              <a:ext uri="{FF2B5EF4-FFF2-40B4-BE49-F238E27FC236}">
                <a16:creationId xmlns:a16="http://schemas.microsoft.com/office/drawing/2014/main" id="{F0241D4E-4553-A71B-A62F-1591909DC670}"/>
              </a:ext>
            </a:extLst>
          </p:cNvPr>
          <p:cNvPicPr>
            <a:picLocks noChangeAspect="1"/>
          </p:cNvPicPr>
          <p:nvPr/>
        </p:nvPicPr>
        <p:blipFill>
          <a:blip r:embed="rId6"/>
          <a:stretch>
            <a:fillRect/>
          </a:stretch>
        </p:blipFill>
        <p:spPr>
          <a:xfrm>
            <a:off x="10043473" y="1264921"/>
            <a:ext cx="781159" cy="381053"/>
          </a:xfrm>
          <a:prstGeom prst="rect">
            <a:avLst/>
          </a:prstGeom>
        </p:spPr>
      </p:pic>
      <p:pic>
        <p:nvPicPr>
          <p:cNvPr id="15" name="Picture 14">
            <a:extLst>
              <a:ext uri="{FF2B5EF4-FFF2-40B4-BE49-F238E27FC236}">
                <a16:creationId xmlns:a16="http://schemas.microsoft.com/office/drawing/2014/main" id="{ACD11EC2-7219-19F1-BC09-F276247CF6E9}"/>
              </a:ext>
            </a:extLst>
          </p:cNvPr>
          <p:cNvPicPr>
            <a:picLocks noChangeAspect="1"/>
          </p:cNvPicPr>
          <p:nvPr/>
        </p:nvPicPr>
        <p:blipFill>
          <a:blip r:embed="rId7"/>
          <a:stretch>
            <a:fillRect/>
          </a:stretch>
        </p:blipFill>
        <p:spPr>
          <a:xfrm>
            <a:off x="5138604" y="1569758"/>
            <a:ext cx="1914792" cy="438211"/>
          </a:xfrm>
          <a:prstGeom prst="rect">
            <a:avLst/>
          </a:prstGeom>
        </p:spPr>
      </p:pic>
      <p:pic>
        <p:nvPicPr>
          <p:cNvPr id="17" name="Picture 16">
            <a:extLst>
              <a:ext uri="{FF2B5EF4-FFF2-40B4-BE49-F238E27FC236}">
                <a16:creationId xmlns:a16="http://schemas.microsoft.com/office/drawing/2014/main" id="{9C0FBF9F-C945-E290-8962-92F2ABEECEB5}"/>
              </a:ext>
            </a:extLst>
          </p:cNvPr>
          <p:cNvPicPr>
            <a:picLocks noChangeAspect="1"/>
          </p:cNvPicPr>
          <p:nvPr/>
        </p:nvPicPr>
        <p:blipFill>
          <a:blip r:embed="rId8"/>
          <a:stretch>
            <a:fillRect/>
          </a:stretch>
        </p:blipFill>
        <p:spPr>
          <a:xfrm>
            <a:off x="5338253" y="3217728"/>
            <a:ext cx="1038370" cy="285790"/>
          </a:xfrm>
          <a:prstGeom prst="rect">
            <a:avLst/>
          </a:prstGeom>
        </p:spPr>
      </p:pic>
      <p:cxnSp>
        <p:nvCxnSpPr>
          <p:cNvPr id="19" name="Straight Arrow Connector 18">
            <a:extLst>
              <a:ext uri="{FF2B5EF4-FFF2-40B4-BE49-F238E27FC236}">
                <a16:creationId xmlns:a16="http://schemas.microsoft.com/office/drawing/2014/main" id="{29082264-BBBD-52B9-BF4D-FF7EC4D29AF1}"/>
              </a:ext>
            </a:extLst>
          </p:cNvPr>
          <p:cNvCxnSpPr>
            <a:stCxn id="6" idx="2"/>
            <a:endCxn id="21" idx="1"/>
          </p:cNvCxnSpPr>
          <p:nvPr/>
        </p:nvCxnSpPr>
        <p:spPr>
          <a:xfrm flipV="1">
            <a:off x="6674207" y="3351362"/>
            <a:ext cx="2088826" cy="369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BCA317D-A321-F0D3-2D6C-EFB479A94502}"/>
              </a:ext>
            </a:extLst>
          </p:cNvPr>
          <p:cNvCxnSpPr>
            <a:cxnSpLocks/>
            <a:stCxn id="4" idx="2"/>
            <a:endCxn id="21" idx="1"/>
          </p:cNvCxnSpPr>
          <p:nvPr/>
        </p:nvCxnSpPr>
        <p:spPr>
          <a:xfrm>
            <a:off x="6674207" y="2388771"/>
            <a:ext cx="2088826" cy="962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8802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2" name="TextBox 1">
            <a:extLst>
              <a:ext uri="{FF2B5EF4-FFF2-40B4-BE49-F238E27FC236}">
                <a16:creationId xmlns:a16="http://schemas.microsoft.com/office/drawing/2014/main" id="{BC72B2DB-6236-592C-E896-497D6FE1C53C}"/>
              </a:ext>
            </a:extLst>
          </p:cNvPr>
          <p:cNvSpPr txBox="1"/>
          <p:nvPr/>
        </p:nvSpPr>
        <p:spPr>
          <a:xfrm>
            <a:off x="152400" y="2408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Reference Parameters</a:t>
            </a:r>
          </a:p>
        </p:txBody>
      </p:sp>
      <p:pic>
        <p:nvPicPr>
          <p:cNvPr id="21" name="Picture 2" descr="VEDHAMN Door, oak, 60x120 cm - IKEA">
            <a:extLst>
              <a:ext uri="{FF2B5EF4-FFF2-40B4-BE49-F238E27FC236}">
                <a16:creationId xmlns:a16="http://schemas.microsoft.com/office/drawing/2014/main" id="{CEBB9E85-3D27-5AF4-1724-147854FA165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4500" b="95214" l="10000" r="90000">
                        <a14:foregroundMark x1="27500" y1="10571" x2="44429" y2="4571"/>
                        <a14:foregroundMark x1="44429" y1="4571" x2="56429" y2="6571"/>
                        <a14:foregroundMark x1="37143" y1="89143" x2="38714" y2="95214"/>
                      </a14:backgroundRemoval>
                    </a14:imgEffect>
                  </a14:imgLayer>
                </a14:imgProps>
              </a:ext>
              <a:ext uri="{28A0092B-C50C-407E-A947-70E740481C1C}">
                <a14:useLocalDpi xmlns:a14="http://schemas.microsoft.com/office/drawing/2010/main" val="0"/>
              </a:ext>
            </a:extLst>
          </a:blip>
          <a:srcRect/>
          <a:stretch>
            <a:fillRect/>
          </a:stretch>
        </p:blipFill>
        <p:spPr bwMode="auto">
          <a:xfrm>
            <a:off x="8763033" y="1649083"/>
            <a:ext cx="3404558" cy="34045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KEY definition and meaning | Collins English Dictionary">
            <a:extLst>
              <a:ext uri="{FF2B5EF4-FFF2-40B4-BE49-F238E27FC236}">
                <a16:creationId xmlns:a16="http://schemas.microsoft.com/office/drawing/2014/main" id="{663FC055-4176-6C42-54BF-1C111E7532C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5777533">
            <a:off x="5507225" y="1770585"/>
            <a:ext cx="935488" cy="14091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86C0EEB-49F5-4025-B8C8-25B6A1DE790E}"/>
              </a:ext>
            </a:extLst>
          </p:cNvPr>
          <p:cNvSpPr txBox="1"/>
          <p:nvPr/>
        </p:nvSpPr>
        <p:spPr>
          <a:xfrm>
            <a:off x="5522090" y="2283441"/>
            <a:ext cx="415498" cy="369332"/>
          </a:xfrm>
          <a:prstGeom prst="rect">
            <a:avLst/>
          </a:prstGeom>
          <a:noFill/>
        </p:spPr>
        <p:txBody>
          <a:bodyPr wrap="none" rtlCol="0">
            <a:spAutoFit/>
          </a:bodyPr>
          <a:lstStyle/>
          <a:p>
            <a:r>
              <a:rPr lang="en-US" dirty="0">
                <a:latin typeface="Rockwell Extra Bold" panose="02060903040505020403" pitchFamily="18" charset="0"/>
              </a:rPr>
              <a:t>X</a:t>
            </a:r>
          </a:p>
        </p:txBody>
      </p:sp>
      <p:pic>
        <p:nvPicPr>
          <p:cNvPr id="6" name="Picture 4" descr="KEY definition and meaning | Collins English Dictionary">
            <a:extLst>
              <a:ext uri="{FF2B5EF4-FFF2-40B4-BE49-F238E27FC236}">
                <a16:creationId xmlns:a16="http://schemas.microsoft.com/office/drawing/2014/main" id="{EBD195E3-6926-4D0F-2551-4D6A051110C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5777533">
            <a:off x="5507225" y="3102578"/>
            <a:ext cx="935488" cy="140910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47A4FEB-AE82-BE66-282E-6940FF310B89}"/>
              </a:ext>
            </a:extLst>
          </p:cNvPr>
          <p:cNvSpPr txBox="1"/>
          <p:nvPr/>
        </p:nvSpPr>
        <p:spPr>
          <a:xfrm>
            <a:off x="5250024" y="3934610"/>
            <a:ext cx="1624163" cy="369332"/>
          </a:xfrm>
          <a:prstGeom prst="rect">
            <a:avLst/>
          </a:prstGeom>
          <a:noFill/>
        </p:spPr>
        <p:txBody>
          <a:bodyPr wrap="none" rtlCol="0">
            <a:spAutoFit/>
          </a:bodyPr>
          <a:lstStyle/>
          <a:p>
            <a:r>
              <a:rPr lang="en-US" dirty="0" err="1">
                <a:latin typeface="Rockwell Extra Bold" panose="02060903040505020403" pitchFamily="18" charset="0"/>
              </a:rPr>
              <a:t>TwoNums</a:t>
            </a:r>
            <a:endParaRPr lang="en-US" dirty="0">
              <a:latin typeface="Rockwell Extra Bold" panose="02060903040505020403" pitchFamily="18" charset="0"/>
            </a:endParaRPr>
          </a:p>
        </p:txBody>
      </p:sp>
      <p:pic>
        <p:nvPicPr>
          <p:cNvPr id="13" name="Picture 12">
            <a:extLst>
              <a:ext uri="{FF2B5EF4-FFF2-40B4-BE49-F238E27FC236}">
                <a16:creationId xmlns:a16="http://schemas.microsoft.com/office/drawing/2014/main" id="{F0241D4E-4553-A71B-A62F-1591909DC670}"/>
              </a:ext>
            </a:extLst>
          </p:cNvPr>
          <p:cNvPicPr>
            <a:picLocks noChangeAspect="1"/>
          </p:cNvPicPr>
          <p:nvPr/>
        </p:nvPicPr>
        <p:blipFill>
          <a:blip r:embed="rId6"/>
          <a:stretch>
            <a:fillRect/>
          </a:stretch>
        </p:blipFill>
        <p:spPr>
          <a:xfrm>
            <a:off x="10043473" y="1264921"/>
            <a:ext cx="781159" cy="381053"/>
          </a:xfrm>
          <a:prstGeom prst="rect">
            <a:avLst/>
          </a:prstGeom>
        </p:spPr>
      </p:pic>
      <p:pic>
        <p:nvPicPr>
          <p:cNvPr id="15" name="Picture 14">
            <a:extLst>
              <a:ext uri="{FF2B5EF4-FFF2-40B4-BE49-F238E27FC236}">
                <a16:creationId xmlns:a16="http://schemas.microsoft.com/office/drawing/2014/main" id="{ACD11EC2-7219-19F1-BC09-F276247CF6E9}"/>
              </a:ext>
            </a:extLst>
          </p:cNvPr>
          <p:cNvPicPr>
            <a:picLocks noChangeAspect="1"/>
          </p:cNvPicPr>
          <p:nvPr/>
        </p:nvPicPr>
        <p:blipFill>
          <a:blip r:embed="rId7"/>
          <a:stretch>
            <a:fillRect/>
          </a:stretch>
        </p:blipFill>
        <p:spPr>
          <a:xfrm>
            <a:off x="5138604" y="1569758"/>
            <a:ext cx="1914792" cy="438211"/>
          </a:xfrm>
          <a:prstGeom prst="rect">
            <a:avLst/>
          </a:prstGeom>
        </p:spPr>
      </p:pic>
      <p:cxnSp>
        <p:nvCxnSpPr>
          <p:cNvPr id="19" name="Straight Arrow Connector 18">
            <a:extLst>
              <a:ext uri="{FF2B5EF4-FFF2-40B4-BE49-F238E27FC236}">
                <a16:creationId xmlns:a16="http://schemas.microsoft.com/office/drawing/2014/main" id="{29082264-BBBD-52B9-BF4D-FF7EC4D29AF1}"/>
              </a:ext>
            </a:extLst>
          </p:cNvPr>
          <p:cNvCxnSpPr>
            <a:cxnSpLocks/>
            <a:stCxn id="6" idx="0"/>
            <a:endCxn id="3" idx="3"/>
          </p:cNvCxnSpPr>
          <p:nvPr/>
        </p:nvCxnSpPr>
        <p:spPr>
          <a:xfrm flipH="1">
            <a:off x="3873500" y="3893494"/>
            <a:ext cx="1402231" cy="4615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BCA317D-A321-F0D3-2D6C-EFB479A94502}"/>
              </a:ext>
            </a:extLst>
          </p:cNvPr>
          <p:cNvCxnSpPr>
            <a:cxnSpLocks/>
            <a:stCxn id="4" idx="2"/>
            <a:endCxn id="21" idx="1"/>
          </p:cNvCxnSpPr>
          <p:nvPr/>
        </p:nvCxnSpPr>
        <p:spPr>
          <a:xfrm>
            <a:off x="6674207" y="2388771"/>
            <a:ext cx="2088826" cy="962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descr="VEDHAMN Door, oak, 60x120 cm - IKEA">
            <a:extLst>
              <a:ext uri="{FF2B5EF4-FFF2-40B4-BE49-F238E27FC236}">
                <a16:creationId xmlns:a16="http://schemas.microsoft.com/office/drawing/2014/main" id="{BA86A77B-E0F1-1E09-A375-A67325CD020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4500" b="95214" l="10000" r="90000">
                        <a14:foregroundMark x1="27500" y1="10571" x2="44429" y2="4571"/>
                        <a14:foregroundMark x1="44429" y1="4571" x2="56429" y2="6571"/>
                        <a14:foregroundMark x1="37143" y1="89143" x2="38714" y2="95214"/>
                      </a14:backgroundRemoval>
                    </a14:imgEffect>
                  </a14:imgLayer>
                </a14:imgProps>
              </a:ext>
              <a:ext uri="{28A0092B-C50C-407E-A947-70E740481C1C}">
                <a14:useLocalDpi xmlns:a14="http://schemas.microsoft.com/office/drawing/2010/main" val="0"/>
              </a:ext>
            </a:extLst>
          </a:blip>
          <a:srcRect/>
          <a:stretch>
            <a:fillRect/>
          </a:stretch>
        </p:blipFill>
        <p:spPr bwMode="auto">
          <a:xfrm>
            <a:off x="468942" y="2652773"/>
            <a:ext cx="3404558" cy="34045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1BEDEA2D-1A05-F764-B0AD-B30FE7FD701F}"/>
              </a:ext>
            </a:extLst>
          </p:cNvPr>
          <p:cNvPicPr>
            <a:picLocks noChangeAspect="1"/>
          </p:cNvPicPr>
          <p:nvPr/>
        </p:nvPicPr>
        <p:blipFill>
          <a:blip r:embed="rId8"/>
          <a:stretch>
            <a:fillRect/>
          </a:stretch>
        </p:blipFill>
        <p:spPr>
          <a:xfrm>
            <a:off x="4500034" y="3189414"/>
            <a:ext cx="2924583" cy="323895"/>
          </a:xfrm>
          <a:prstGeom prst="rect">
            <a:avLst/>
          </a:prstGeom>
        </p:spPr>
      </p:pic>
      <p:pic>
        <p:nvPicPr>
          <p:cNvPr id="18" name="Picture 17">
            <a:extLst>
              <a:ext uri="{FF2B5EF4-FFF2-40B4-BE49-F238E27FC236}">
                <a16:creationId xmlns:a16="http://schemas.microsoft.com/office/drawing/2014/main" id="{8CA70BCA-FAB0-8DE9-B3B6-F39EC787DA6E}"/>
              </a:ext>
            </a:extLst>
          </p:cNvPr>
          <p:cNvPicPr>
            <a:picLocks noChangeAspect="1"/>
          </p:cNvPicPr>
          <p:nvPr/>
        </p:nvPicPr>
        <p:blipFill>
          <a:blip r:embed="rId9"/>
          <a:stretch>
            <a:fillRect/>
          </a:stretch>
        </p:blipFill>
        <p:spPr>
          <a:xfrm>
            <a:off x="1599641" y="2327478"/>
            <a:ext cx="1143160" cy="295316"/>
          </a:xfrm>
          <a:prstGeom prst="rect">
            <a:avLst/>
          </a:prstGeom>
        </p:spPr>
      </p:pic>
    </p:spTree>
    <p:extLst>
      <p:ext uri="{BB962C8B-B14F-4D97-AF65-F5344CB8AC3E}">
        <p14:creationId xmlns:p14="http://schemas.microsoft.com/office/powerpoint/2010/main" val="127236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2" name="TextBox 1">
            <a:extLst>
              <a:ext uri="{FF2B5EF4-FFF2-40B4-BE49-F238E27FC236}">
                <a16:creationId xmlns:a16="http://schemas.microsoft.com/office/drawing/2014/main" id="{BC72B2DB-6236-592C-E896-497D6FE1C53C}"/>
              </a:ext>
            </a:extLst>
          </p:cNvPr>
          <p:cNvSpPr txBox="1"/>
          <p:nvPr/>
        </p:nvSpPr>
        <p:spPr>
          <a:xfrm>
            <a:off x="152400" y="2408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Reference Parameters</a:t>
            </a:r>
          </a:p>
        </p:txBody>
      </p:sp>
      <p:pic>
        <p:nvPicPr>
          <p:cNvPr id="7" name="Picture 6">
            <a:extLst>
              <a:ext uri="{FF2B5EF4-FFF2-40B4-BE49-F238E27FC236}">
                <a16:creationId xmlns:a16="http://schemas.microsoft.com/office/drawing/2014/main" id="{F87EB280-A431-74E8-1C48-6A3F02E51489}"/>
              </a:ext>
            </a:extLst>
          </p:cNvPr>
          <p:cNvPicPr>
            <a:picLocks noChangeAspect="1"/>
          </p:cNvPicPr>
          <p:nvPr/>
        </p:nvPicPr>
        <p:blipFill>
          <a:blip r:embed="rId2"/>
          <a:stretch>
            <a:fillRect/>
          </a:stretch>
        </p:blipFill>
        <p:spPr>
          <a:xfrm>
            <a:off x="7201089" y="2191739"/>
            <a:ext cx="3724795" cy="2105319"/>
          </a:xfrm>
          <a:prstGeom prst="rect">
            <a:avLst/>
          </a:prstGeom>
        </p:spPr>
      </p:pic>
    </p:spTree>
    <p:extLst>
      <p:ext uri="{BB962C8B-B14F-4D97-AF65-F5344CB8AC3E}">
        <p14:creationId xmlns:p14="http://schemas.microsoft.com/office/powerpoint/2010/main" val="3419200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2" name="TextBox 1">
            <a:extLst>
              <a:ext uri="{FF2B5EF4-FFF2-40B4-BE49-F238E27FC236}">
                <a16:creationId xmlns:a16="http://schemas.microsoft.com/office/drawing/2014/main" id="{BC72B2DB-6236-592C-E896-497D6FE1C53C}"/>
              </a:ext>
            </a:extLst>
          </p:cNvPr>
          <p:cNvSpPr txBox="1"/>
          <p:nvPr/>
        </p:nvSpPr>
        <p:spPr>
          <a:xfrm>
            <a:off x="152400" y="2408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Reference Parameters</a:t>
            </a:r>
          </a:p>
        </p:txBody>
      </p:sp>
      <p:pic>
        <p:nvPicPr>
          <p:cNvPr id="21" name="Picture 2" descr="VEDHAMN Door, oak, 60x120 cm - IKEA">
            <a:extLst>
              <a:ext uri="{FF2B5EF4-FFF2-40B4-BE49-F238E27FC236}">
                <a16:creationId xmlns:a16="http://schemas.microsoft.com/office/drawing/2014/main" id="{CEBB9E85-3D27-5AF4-1724-147854FA165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4500" b="95214" l="10000" r="90000">
                        <a14:foregroundMark x1="27500" y1="10571" x2="44429" y2="4571"/>
                        <a14:foregroundMark x1="44429" y1="4571" x2="56429" y2="6571"/>
                        <a14:foregroundMark x1="37143" y1="89143" x2="38714" y2="95214"/>
                      </a14:backgroundRemoval>
                    </a14:imgEffect>
                  </a14:imgLayer>
                </a14:imgProps>
              </a:ext>
              <a:ext uri="{28A0092B-C50C-407E-A947-70E740481C1C}">
                <a14:useLocalDpi xmlns:a14="http://schemas.microsoft.com/office/drawing/2010/main" val="0"/>
              </a:ext>
            </a:extLst>
          </a:blip>
          <a:srcRect/>
          <a:stretch>
            <a:fillRect/>
          </a:stretch>
        </p:blipFill>
        <p:spPr bwMode="auto">
          <a:xfrm>
            <a:off x="8763033" y="1649083"/>
            <a:ext cx="3404558" cy="34045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KEY definition and meaning | Collins English Dictionary">
            <a:extLst>
              <a:ext uri="{FF2B5EF4-FFF2-40B4-BE49-F238E27FC236}">
                <a16:creationId xmlns:a16="http://schemas.microsoft.com/office/drawing/2014/main" id="{663FC055-4176-6C42-54BF-1C111E7532C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5777533">
            <a:off x="5507225" y="1770585"/>
            <a:ext cx="935488" cy="14091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86C0EEB-49F5-4025-B8C8-25B6A1DE790E}"/>
              </a:ext>
            </a:extLst>
          </p:cNvPr>
          <p:cNvSpPr txBox="1"/>
          <p:nvPr/>
        </p:nvSpPr>
        <p:spPr>
          <a:xfrm>
            <a:off x="5522090" y="2283441"/>
            <a:ext cx="415498" cy="369332"/>
          </a:xfrm>
          <a:prstGeom prst="rect">
            <a:avLst/>
          </a:prstGeom>
          <a:noFill/>
        </p:spPr>
        <p:txBody>
          <a:bodyPr wrap="none" rtlCol="0">
            <a:spAutoFit/>
          </a:bodyPr>
          <a:lstStyle/>
          <a:p>
            <a:r>
              <a:rPr lang="en-US" dirty="0">
                <a:latin typeface="Rockwell Extra Bold" panose="02060903040505020403" pitchFamily="18" charset="0"/>
              </a:rPr>
              <a:t>X</a:t>
            </a:r>
          </a:p>
        </p:txBody>
      </p:sp>
      <p:pic>
        <p:nvPicPr>
          <p:cNvPr id="6" name="Picture 4" descr="KEY definition and meaning | Collins English Dictionary">
            <a:extLst>
              <a:ext uri="{FF2B5EF4-FFF2-40B4-BE49-F238E27FC236}">
                <a16:creationId xmlns:a16="http://schemas.microsoft.com/office/drawing/2014/main" id="{EBD195E3-6926-4D0F-2551-4D6A051110C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5777533">
            <a:off x="5507225" y="3102578"/>
            <a:ext cx="935488" cy="140910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47A4FEB-AE82-BE66-282E-6940FF310B89}"/>
              </a:ext>
            </a:extLst>
          </p:cNvPr>
          <p:cNvSpPr txBox="1"/>
          <p:nvPr/>
        </p:nvSpPr>
        <p:spPr>
          <a:xfrm>
            <a:off x="5250024" y="3934610"/>
            <a:ext cx="1624163" cy="369332"/>
          </a:xfrm>
          <a:prstGeom prst="rect">
            <a:avLst/>
          </a:prstGeom>
          <a:noFill/>
        </p:spPr>
        <p:txBody>
          <a:bodyPr wrap="none" rtlCol="0">
            <a:spAutoFit/>
          </a:bodyPr>
          <a:lstStyle/>
          <a:p>
            <a:r>
              <a:rPr lang="en-US" dirty="0" err="1">
                <a:latin typeface="Rockwell Extra Bold" panose="02060903040505020403" pitchFamily="18" charset="0"/>
              </a:rPr>
              <a:t>TwoNums</a:t>
            </a:r>
            <a:endParaRPr lang="en-US" dirty="0">
              <a:latin typeface="Rockwell Extra Bold" panose="02060903040505020403" pitchFamily="18" charset="0"/>
            </a:endParaRPr>
          </a:p>
        </p:txBody>
      </p:sp>
      <p:pic>
        <p:nvPicPr>
          <p:cNvPr id="13" name="Picture 12">
            <a:extLst>
              <a:ext uri="{FF2B5EF4-FFF2-40B4-BE49-F238E27FC236}">
                <a16:creationId xmlns:a16="http://schemas.microsoft.com/office/drawing/2014/main" id="{F0241D4E-4553-A71B-A62F-1591909DC670}"/>
              </a:ext>
            </a:extLst>
          </p:cNvPr>
          <p:cNvPicPr>
            <a:picLocks noChangeAspect="1"/>
          </p:cNvPicPr>
          <p:nvPr/>
        </p:nvPicPr>
        <p:blipFill>
          <a:blip r:embed="rId6"/>
          <a:stretch>
            <a:fillRect/>
          </a:stretch>
        </p:blipFill>
        <p:spPr>
          <a:xfrm>
            <a:off x="10043473" y="1264921"/>
            <a:ext cx="781159" cy="381053"/>
          </a:xfrm>
          <a:prstGeom prst="rect">
            <a:avLst/>
          </a:prstGeom>
        </p:spPr>
      </p:pic>
      <p:pic>
        <p:nvPicPr>
          <p:cNvPr id="15" name="Picture 14">
            <a:extLst>
              <a:ext uri="{FF2B5EF4-FFF2-40B4-BE49-F238E27FC236}">
                <a16:creationId xmlns:a16="http://schemas.microsoft.com/office/drawing/2014/main" id="{ACD11EC2-7219-19F1-BC09-F276247CF6E9}"/>
              </a:ext>
            </a:extLst>
          </p:cNvPr>
          <p:cNvPicPr>
            <a:picLocks noChangeAspect="1"/>
          </p:cNvPicPr>
          <p:nvPr/>
        </p:nvPicPr>
        <p:blipFill>
          <a:blip r:embed="rId7"/>
          <a:stretch>
            <a:fillRect/>
          </a:stretch>
        </p:blipFill>
        <p:spPr>
          <a:xfrm>
            <a:off x="5138604" y="1569758"/>
            <a:ext cx="1914792" cy="438211"/>
          </a:xfrm>
          <a:prstGeom prst="rect">
            <a:avLst/>
          </a:prstGeom>
        </p:spPr>
      </p:pic>
      <p:pic>
        <p:nvPicPr>
          <p:cNvPr id="17" name="Picture 16">
            <a:extLst>
              <a:ext uri="{FF2B5EF4-FFF2-40B4-BE49-F238E27FC236}">
                <a16:creationId xmlns:a16="http://schemas.microsoft.com/office/drawing/2014/main" id="{9C0FBF9F-C945-E290-8962-92F2ABEECEB5}"/>
              </a:ext>
            </a:extLst>
          </p:cNvPr>
          <p:cNvPicPr>
            <a:picLocks noChangeAspect="1"/>
          </p:cNvPicPr>
          <p:nvPr/>
        </p:nvPicPr>
        <p:blipFill>
          <a:blip r:embed="rId8"/>
          <a:stretch>
            <a:fillRect/>
          </a:stretch>
        </p:blipFill>
        <p:spPr>
          <a:xfrm>
            <a:off x="5338253" y="3217728"/>
            <a:ext cx="1038370" cy="285790"/>
          </a:xfrm>
          <a:prstGeom prst="rect">
            <a:avLst/>
          </a:prstGeom>
        </p:spPr>
      </p:pic>
      <p:cxnSp>
        <p:nvCxnSpPr>
          <p:cNvPr id="19" name="Straight Arrow Connector 18">
            <a:extLst>
              <a:ext uri="{FF2B5EF4-FFF2-40B4-BE49-F238E27FC236}">
                <a16:creationId xmlns:a16="http://schemas.microsoft.com/office/drawing/2014/main" id="{29082264-BBBD-52B9-BF4D-FF7EC4D29AF1}"/>
              </a:ext>
            </a:extLst>
          </p:cNvPr>
          <p:cNvCxnSpPr>
            <a:stCxn id="6" idx="2"/>
            <a:endCxn id="21" idx="1"/>
          </p:cNvCxnSpPr>
          <p:nvPr/>
        </p:nvCxnSpPr>
        <p:spPr>
          <a:xfrm flipV="1">
            <a:off x="6674207" y="3351362"/>
            <a:ext cx="2088826" cy="369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BCA317D-A321-F0D3-2D6C-EFB479A94502}"/>
              </a:ext>
            </a:extLst>
          </p:cNvPr>
          <p:cNvCxnSpPr>
            <a:cxnSpLocks/>
            <a:stCxn id="4" idx="2"/>
            <a:endCxn id="21" idx="1"/>
          </p:cNvCxnSpPr>
          <p:nvPr/>
        </p:nvCxnSpPr>
        <p:spPr>
          <a:xfrm>
            <a:off x="6674207" y="2388771"/>
            <a:ext cx="2088826" cy="962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94413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2" name="TextBox 1">
            <a:extLst>
              <a:ext uri="{FF2B5EF4-FFF2-40B4-BE49-F238E27FC236}">
                <a16:creationId xmlns:a16="http://schemas.microsoft.com/office/drawing/2014/main" id="{BC72B2DB-6236-592C-E896-497D6FE1C53C}"/>
              </a:ext>
            </a:extLst>
          </p:cNvPr>
          <p:cNvSpPr txBox="1"/>
          <p:nvPr/>
        </p:nvSpPr>
        <p:spPr>
          <a:xfrm>
            <a:off x="152400" y="2408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Reference Parameters</a:t>
            </a:r>
          </a:p>
        </p:txBody>
      </p:sp>
      <p:pic>
        <p:nvPicPr>
          <p:cNvPr id="21" name="Picture 2" descr="VEDHAMN Door, oak, 60x120 cm - IKEA">
            <a:extLst>
              <a:ext uri="{FF2B5EF4-FFF2-40B4-BE49-F238E27FC236}">
                <a16:creationId xmlns:a16="http://schemas.microsoft.com/office/drawing/2014/main" id="{CEBB9E85-3D27-5AF4-1724-147854FA165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4500" b="95214" l="10000" r="90000">
                        <a14:foregroundMark x1="27500" y1="10571" x2="44429" y2="4571"/>
                        <a14:foregroundMark x1="44429" y1="4571" x2="56429" y2="6571"/>
                        <a14:foregroundMark x1="37143" y1="89143" x2="38714" y2="95214"/>
                      </a14:backgroundRemoval>
                    </a14:imgEffect>
                  </a14:imgLayer>
                </a14:imgProps>
              </a:ext>
              <a:ext uri="{28A0092B-C50C-407E-A947-70E740481C1C}">
                <a14:useLocalDpi xmlns:a14="http://schemas.microsoft.com/office/drawing/2010/main" val="0"/>
              </a:ext>
            </a:extLst>
          </a:blip>
          <a:srcRect/>
          <a:stretch>
            <a:fillRect/>
          </a:stretch>
        </p:blipFill>
        <p:spPr bwMode="auto">
          <a:xfrm>
            <a:off x="8763033" y="1649083"/>
            <a:ext cx="3404558" cy="34045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KEY definition and meaning | Collins English Dictionary">
            <a:extLst>
              <a:ext uri="{FF2B5EF4-FFF2-40B4-BE49-F238E27FC236}">
                <a16:creationId xmlns:a16="http://schemas.microsoft.com/office/drawing/2014/main" id="{663FC055-4176-6C42-54BF-1C111E7532C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5777533">
            <a:off x="5507225" y="1770585"/>
            <a:ext cx="935488" cy="14091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86C0EEB-49F5-4025-B8C8-25B6A1DE790E}"/>
              </a:ext>
            </a:extLst>
          </p:cNvPr>
          <p:cNvSpPr txBox="1"/>
          <p:nvPr/>
        </p:nvSpPr>
        <p:spPr>
          <a:xfrm>
            <a:off x="5522090" y="2283441"/>
            <a:ext cx="415498" cy="369332"/>
          </a:xfrm>
          <a:prstGeom prst="rect">
            <a:avLst/>
          </a:prstGeom>
          <a:noFill/>
        </p:spPr>
        <p:txBody>
          <a:bodyPr wrap="none" rtlCol="0">
            <a:spAutoFit/>
          </a:bodyPr>
          <a:lstStyle/>
          <a:p>
            <a:r>
              <a:rPr lang="en-US" dirty="0">
                <a:latin typeface="Rockwell Extra Bold" panose="02060903040505020403" pitchFamily="18" charset="0"/>
              </a:rPr>
              <a:t>X</a:t>
            </a:r>
          </a:p>
        </p:txBody>
      </p:sp>
      <p:pic>
        <p:nvPicPr>
          <p:cNvPr id="6" name="Picture 4" descr="KEY definition and meaning | Collins English Dictionary">
            <a:extLst>
              <a:ext uri="{FF2B5EF4-FFF2-40B4-BE49-F238E27FC236}">
                <a16:creationId xmlns:a16="http://schemas.microsoft.com/office/drawing/2014/main" id="{EBD195E3-6926-4D0F-2551-4D6A051110C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5777533">
            <a:off x="5507225" y="3102578"/>
            <a:ext cx="935488" cy="140910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47A4FEB-AE82-BE66-282E-6940FF310B89}"/>
              </a:ext>
            </a:extLst>
          </p:cNvPr>
          <p:cNvSpPr txBox="1"/>
          <p:nvPr/>
        </p:nvSpPr>
        <p:spPr>
          <a:xfrm>
            <a:off x="5250024" y="3934610"/>
            <a:ext cx="1624163" cy="369332"/>
          </a:xfrm>
          <a:prstGeom prst="rect">
            <a:avLst/>
          </a:prstGeom>
          <a:noFill/>
        </p:spPr>
        <p:txBody>
          <a:bodyPr wrap="none" rtlCol="0">
            <a:spAutoFit/>
          </a:bodyPr>
          <a:lstStyle/>
          <a:p>
            <a:r>
              <a:rPr lang="en-US" dirty="0" err="1">
                <a:latin typeface="Rockwell Extra Bold" panose="02060903040505020403" pitchFamily="18" charset="0"/>
              </a:rPr>
              <a:t>TwoNums</a:t>
            </a:r>
            <a:endParaRPr lang="en-US" dirty="0">
              <a:latin typeface="Rockwell Extra Bold" panose="02060903040505020403" pitchFamily="18" charset="0"/>
            </a:endParaRPr>
          </a:p>
        </p:txBody>
      </p:sp>
      <p:pic>
        <p:nvPicPr>
          <p:cNvPr id="13" name="Picture 12">
            <a:extLst>
              <a:ext uri="{FF2B5EF4-FFF2-40B4-BE49-F238E27FC236}">
                <a16:creationId xmlns:a16="http://schemas.microsoft.com/office/drawing/2014/main" id="{F0241D4E-4553-A71B-A62F-1591909DC670}"/>
              </a:ext>
            </a:extLst>
          </p:cNvPr>
          <p:cNvPicPr>
            <a:picLocks noChangeAspect="1"/>
          </p:cNvPicPr>
          <p:nvPr/>
        </p:nvPicPr>
        <p:blipFill>
          <a:blip r:embed="rId6"/>
          <a:stretch>
            <a:fillRect/>
          </a:stretch>
        </p:blipFill>
        <p:spPr>
          <a:xfrm>
            <a:off x="10043473" y="1264921"/>
            <a:ext cx="781159" cy="381053"/>
          </a:xfrm>
          <a:prstGeom prst="rect">
            <a:avLst/>
          </a:prstGeom>
        </p:spPr>
      </p:pic>
      <p:pic>
        <p:nvPicPr>
          <p:cNvPr id="15" name="Picture 14">
            <a:extLst>
              <a:ext uri="{FF2B5EF4-FFF2-40B4-BE49-F238E27FC236}">
                <a16:creationId xmlns:a16="http://schemas.microsoft.com/office/drawing/2014/main" id="{ACD11EC2-7219-19F1-BC09-F276247CF6E9}"/>
              </a:ext>
            </a:extLst>
          </p:cNvPr>
          <p:cNvPicPr>
            <a:picLocks noChangeAspect="1"/>
          </p:cNvPicPr>
          <p:nvPr/>
        </p:nvPicPr>
        <p:blipFill>
          <a:blip r:embed="rId7"/>
          <a:stretch>
            <a:fillRect/>
          </a:stretch>
        </p:blipFill>
        <p:spPr>
          <a:xfrm>
            <a:off x="5138604" y="1569758"/>
            <a:ext cx="1914792" cy="438211"/>
          </a:xfrm>
          <a:prstGeom prst="rect">
            <a:avLst/>
          </a:prstGeom>
        </p:spPr>
      </p:pic>
      <p:cxnSp>
        <p:nvCxnSpPr>
          <p:cNvPr id="19" name="Straight Arrow Connector 18">
            <a:extLst>
              <a:ext uri="{FF2B5EF4-FFF2-40B4-BE49-F238E27FC236}">
                <a16:creationId xmlns:a16="http://schemas.microsoft.com/office/drawing/2014/main" id="{29082264-BBBD-52B9-BF4D-FF7EC4D29AF1}"/>
              </a:ext>
            </a:extLst>
          </p:cNvPr>
          <p:cNvCxnSpPr>
            <a:cxnSpLocks/>
            <a:stCxn id="6" idx="0"/>
            <a:endCxn id="3" idx="3"/>
          </p:cNvCxnSpPr>
          <p:nvPr/>
        </p:nvCxnSpPr>
        <p:spPr>
          <a:xfrm flipH="1">
            <a:off x="3873500" y="3893494"/>
            <a:ext cx="1402231" cy="4615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BCA317D-A321-F0D3-2D6C-EFB479A94502}"/>
              </a:ext>
            </a:extLst>
          </p:cNvPr>
          <p:cNvCxnSpPr>
            <a:cxnSpLocks/>
            <a:stCxn id="4" idx="2"/>
            <a:endCxn id="3" idx="3"/>
          </p:cNvCxnSpPr>
          <p:nvPr/>
        </p:nvCxnSpPr>
        <p:spPr>
          <a:xfrm flipH="1">
            <a:off x="3873500" y="2388771"/>
            <a:ext cx="2800707" cy="1966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descr="VEDHAMN Door, oak, 60x120 cm - IKEA">
            <a:extLst>
              <a:ext uri="{FF2B5EF4-FFF2-40B4-BE49-F238E27FC236}">
                <a16:creationId xmlns:a16="http://schemas.microsoft.com/office/drawing/2014/main" id="{BA86A77B-E0F1-1E09-A375-A67325CD020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4500" b="95214" l="10000" r="90000">
                        <a14:foregroundMark x1="27500" y1="10571" x2="44429" y2="4571"/>
                        <a14:foregroundMark x1="44429" y1="4571" x2="56429" y2="6571"/>
                        <a14:foregroundMark x1="37143" y1="89143" x2="38714" y2="95214"/>
                      </a14:backgroundRemoval>
                    </a14:imgEffect>
                  </a14:imgLayer>
                </a14:imgProps>
              </a:ext>
              <a:ext uri="{28A0092B-C50C-407E-A947-70E740481C1C}">
                <a14:useLocalDpi xmlns:a14="http://schemas.microsoft.com/office/drawing/2010/main" val="0"/>
              </a:ext>
            </a:extLst>
          </a:blip>
          <a:srcRect/>
          <a:stretch>
            <a:fillRect/>
          </a:stretch>
        </p:blipFill>
        <p:spPr bwMode="auto">
          <a:xfrm>
            <a:off x="468942" y="2652773"/>
            <a:ext cx="3404558" cy="34045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1BEDEA2D-1A05-F764-B0AD-B30FE7FD701F}"/>
              </a:ext>
            </a:extLst>
          </p:cNvPr>
          <p:cNvPicPr>
            <a:picLocks noChangeAspect="1"/>
          </p:cNvPicPr>
          <p:nvPr/>
        </p:nvPicPr>
        <p:blipFill>
          <a:blip r:embed="rId8"/>
          <a:stretch>
            <a:fillRect/>
          </a:stretch>
        </p:blipFill>
        <p:spPr>
          <a:xfrm>
            <a:off x="4500034" y="3189414"/>
            <a:ext cx="2924583" cy="323895"/>
          </a:xfrm>
          <a:prstGeom prst="rect">
            <a:avLst/>
          </a:prstGeom>
        </p:spPr>
      </p:pic>
      <p:pic>
        <p:nvPicPr>
          <p:cNvPr id="18" name="Picture 17">
            <a:extLst>
              <a:ext uri="{FF2B5EF4-FFF2-40B4-BE49-F238E27FC236}">
                <a16:creationId xmlns:a16="http://schemas.microsoft.com/office/drawing/2014/main" id="{8CA70BCA-FAB0-8DE9-B3B6-F39EC787DA6E}"/>
              </a:ext>
            </a:extLst>
          </p:cNvPr>
          <p:cNvPicPr>
            <a:picLocks noChangeAspect="1"/>
          </p:cNvPicPr>
          <p:nvPr/>
        </p:nvPicPr>
        <p:blipFill>
          <a:blip r:embed="rId9"/>
          <a:stretch>
            <a:fillRect/>
          </a:stretch>
        </p:blipFill>
        <p:spPr>
          <a:xfrm>
            <a:off x="1599641" y="2327478"/>
            <a:ext cx="1143160" cy="295316"/>
          </a:xfrm>
          <a:prstGeom prst="rect">
            <a:avLst/>
          </a:prstGeom>
        </p:spPr>
      </p:pic>
    </p:spTree>
    <p:extLst>
      <p:ext uri="{BB962C8B-B14F-4D97-AF65-F5344CB8AC3E}">
        <p14:creationId xmlns:p14="http://schemas.microsoft.com/office/powerpoint/2010/main" val="3372173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2" name="TextBox 1">
            <a:extLst>
              <a:ext uri="{FF2B5EF4-FFF2-40B4-BE49-F238E27FC236}">
                <a16:creationId xmlns:a16="http://schemas.microsoft.com/office/drawing/2014/main" id="{BC72B2DB-6236-592C-E896-497D6FE1C53C}"/>
              </a:ext>
            </a:extLst>
          </p:cNvPr>
          <p:cNvSpPr txBox="1"/>
          <p:nvPr/>
        </p:nvSpPr>
        <p:spPr>
          <a:xfrm>
            <a:off x="152400" y="2408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Reference Parameters</a:t>
            </a:r>
          </a:p>
        </p:txBody>
      </p:sp>
      <p:pic>
        <p:nvPicPr>
          <p:cNvPr id="21" name="Picture 2" descr="VEDHAMN Door, oak, 60x120 cm - IKEA">
            <a:extLst>
              <a:ext uri="{FF2B5EF4-FFF2-40B4-BE49-F238E27FC236}">
                <a16:creationId xmlns:a16="http://schemas.microsoft.com/office/drawing/2014/main" id="{CEBB9E85-3D27-5AF4-1724-147854FA165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4500" b="95214" l="10000" r="90000">
                        <a14:foregroundMark x1="27500" y1="10571" x2="44429" y2="4571"/>
                        <a14:foregroundMark x1="44429" y1="4571" x2="56429" y2="6571"/>
                        <a14:foregroundMark x1="37143" y1="89143" x2="38714" y2="95214"/>
                      </a14:backgroundRemoval>
                    </a14:imgEffect>
                  </a14:imgLayer>
                </a14:imgProps>
              </a:ext>
              <a:ext uri="{28A0092B-C50C-407E-A947-70E740481C1C}">
                <a14:useLocalDpi xmlns:a14="http://schemas.microsoft.com/office/drawing/2010/main" val="0"/>
              </a:ext>
            </a:extLst>
          </a:blip>
          <a:srcRect/>
          <a:stretch>
            <a:fillRect/>
          </a:stretch>
        </p:blipFill>
        <p:spPr bwMode="auto">
          <a:xfrm>
            <a:off x="8763033" y="1649083"/>
            <a:ext cx="3404558" cy="34045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KEY definition and meaning | Collins English Dictionary">
            <a:extLst>
              <a:ext uri="{FF2B5EF4-FFF2-40B4-BE49-F238E27FC236}">
                <a16:creationId xmlns:a16="http://schemas.microsoft.com/office/drawing/2014/main" id="{663FC055-4176-6C42-54BF-1C111E7532C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5777533">
            <a:off x="5507225" y="1770585"/>
            <a:ext cx="935488" cy="14091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86C0EEB-49F5-4025-B8C8-25B6A1DE790E}"/>
              </a:ext>
            </a:extLst>
          </p:cNvPr>
          <p:cNvSpPr txBox="1"/>
          <p:nvPr/>
        </p:nvSpPr>
        <p:spPr>
          <a:xfrm>
            <a:off x="5522090" y="2283441"/>
            <a:ext cx="415498" cy="369332"/>
          </a:xfrm>
          <a:prstGeom prst="rect">
            <a:avLst/>
          </a:prstGeom>
          <a:noFill/>
        </p:spPr>
        <p:txBody>
          <a:bodyPr wrap="none" rtlCol="0">
            <a:spAutoFit/>
          </a:bodyPr>
          <a:lstStyle/>
          <a:p>
            <a:r>
              <a:rPr lang="en-US" dirty="0">
                <a:latin typeface="Rockwell Extra Bold" panose="02060903040505020403" pitchFamily="18" charset="0"/>
              </a:rPr>
              <a:t>X</a:t>
            </a:r>
          </a:p>
        </p:txBody>
      </p:sp>
      <p:pic>
        <p:nvPicPr>
          <p:cNvPr id="6" name="Picture 4" descr="KEY definition and meaning | Collins English Dictionary">
            <a:extLst>
              <a:ext uri="{FF2B5EF4-FFF2-40B4-BE49-F238E27FC236}">
                <a16:creationId xmlns:a16="http://schemas.microsoft.com/office/drawing/2014/main" id="{EBD195E3-6926-4D0F-2551-4D6A051110C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5777533">
            <a:off x="5523761" y="1812293"/>
            <a:ext cx="935488" cy="140910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47A4FEB-AE82-BE66-282E-6940FF310B89}"/>
              </a:ext>
            </a:extLst>
          </p:cNvPr>
          <p:cNvSpPr txBox="1"/>
          <p:nvPr/>
        </p:nvSpPr>
        <p:spPr>
          <a:xfrm>
            <a:off x="5266560" y="2644325"/>
            <a:ext cx="1624163" cy="369332"/>
          </a:xfrm>
          <a:prstGeom prst="rect">
            <a:avLst/>
          </a:prstGeom>
          <a:noFill/>
        </p:spPr>
        <p:txBody>
          <a:bodyPr wrap="none" rtlCol="0">
            <a:spAutoFit/>
          </a:bodyPr>
          <a:lstStyle/>
          <a:p>
            <a:r>
              <a:rPr lang="en-US" dirty="0" err="1">
                <a:latin typeface="Rockwell Extra Bold" panose="02060903040505020403" pitchFamily="18" charset="0"/>
              </a:rPr>
              <a:t>TwoNums</a:t>
            </a:r>
            <a:endParaRPr lang="en-US" dirty="0">
              <a:latin typeface="Rockwell Extra Bold" panose="02060903040505020403" pitchFamily="18" charset="0"/>
            </a:endParaRPr>
          </a:p>
        </p:txBody>
      </p:sp>
      <p:pic>
        <p:nvPicPr>
          <p:cNvPr id="13" name="Picture 12">
            <a:extLst>
              <a:ext uri="{FF2B5EF4-FFF2-40B4-BE49-F238E27FC236}">
                <a16:creationId xmlns:a16="http://schemas.microsoft.com/office/drawing/2014/main" id="{F0241D4E-4553-A71B-A62F-1591909DC670}"/>
              </a:ext>
            </a:extLst>
          </p:cNvPr>
          <p:cNvPicPr>
            <a:picLocks noChangeAspect="1"/>
          </p:cNvPicPr>
          <p:nvPr/>
        </p:nvPicPr>
        <p:blipFill>
          <a:blip r:embed="rId6"/>
          <a:stretch>
            <a:fillRect/>
          </a:stretch>
        </p:blipFill>
        <p:spPr>
          <a:xfrm>
            <a:off x="10043473" y="1264921"/>
            <a:ext cx="781159" cy="381053"/>
          </a:xfrm>
          <a:prstGeom prst="rect">
            <a:avLst/>
          </a:prstGeom>
        </p:spPr>
      </p:pic>
      <p:cxnSp>
        <p:nvCxnSpPr>
          <p:cNvPr id="19" name="Straight Arrow Connector 18">
            <a:extLst>
              <a:ext uri="{FF2B5EF4-FFF2-40B4-BE49-F238E27FC236}">
                <a16:creationId xmlns:a16="http://schemas.microsoft.com/office/drawing/2014/main" id="{29082264-BBBD-52B9-BF4D-FF7EC4D29AF1}"/>
              </a:ext>
            </a:extLst>
          </p:cNvPr>
          <p:cNvCxnSpPr>
            <a:cxnSpLocks/>
            <a:stCxn id="6" idx="0"/>
            <a:endCxn id="3" idx="3"/>
          </p:cNvCxnSpPr>
          <p:nvPr/>
        </p:nvCxnSpPr>
        <p:spPr>
          <a:xfrm flipH="1">
            <a:off x="3873500" y="2603209"/>
            <a:ext cx="1418767" cy="17518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BCA317D-A321-F0D3-2D6C-EFB479A94502}"/>
              </a:ext>
            </a:extLst>
          </p:cNvPr>
          <p:cNvCxnSpPr>
            <a:cxnSpLocks/>
            <a:stCxn id="4" idx="2"/>
            <a:endCxn id="3" idx="3"/>
          </p:cNvCxnSpPr>
          <p:nvPr/>
        </p:nvCxnSpPr>
        <p:spPr>
          <a:xfrm flipH="1">
            <a:off x="3873500" y="2388771"/>
            <a:ext cx="2800707" cy="1966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descr="VEDHAMN Door, oak, 60x120 cm - IKEA">
            <a:extLst>
              <a:ext uri="{FF2B5EF4-FFF2-40B4-BE49-F238E27FC236}">
                <a16:creationId xmlns:a16="http://schemas.microsoft.com/office/drawing/2014/main" id="{BA86A77B-E0F1-1E09-A375-A67325CD020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4500" b="95214" l="10000" r="90000">
                        <a14:foregroundMark x1="27500" y1="10571" x2="44429" y2="4571"/>
                        <a14:foregroundMark x1="44429" y1="4571" x2="56429" y2="6571"/>
                        <a14:foregroundMark x1="37143" y1="89143" x2="38714" y2="95214"/>
                      </a14:backgroundRemoval>
                    </a14:imgEffect>
                  </a14:imgLayer>
                </a14:imgProps>
              </a:ext>
              <a:ext uri="{28A0092B-C50C-407E-A947-70E740481C1C}">
                <a14:useLocalDpi xmlns:a14="http://schemas.microsoft.com/office/drawing/2010/main" val="0"/>
              </a:ext>
            </a:extLst>
          </a:blip>
          <a:srcRect/>
          <a:stretch>
            <a:fillRect/>
          </a:stretch>
        </p:blipFill>
        <p:spPr bwMode="auto">
          <a:xfrm>
            <a:off x="468942" y="2652773"/>
            <a:ext cx="3404558" cy="34045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1BEDEA2D-1A05-F764-B0AD-B30FE7FD701F}"/>
              </a:ext>
            </a:extLst>
          </p:cNvPr>
          <p:cNvPicPr>
            <a:picLocks noChangeAspect="1"/>
          </p:cNvPicPr>
          <p:nvPr/>
        </p:nvPicPr>
        <p:blipFill>
          <a:blip r:embed="rId7"/>
          <a:stretch>
            <a:fillRect/>
          </a:stretch>
        </p:blipFill>
        <p:spPr>
          <a:xfrm>
            <a:off x="4633708" y="1680312"/>
            <a:ext cx="2924583" cy="323895"/>
          </a:xfrm>
          <a:prstGeom prst="rect">
            <a:avLst/>
          </a:prstGeom>
        </p:spPr>
      </p:pic>
      <p:pic>
        <p:nvPicPr>
          <p:cNvPr id="18" name="Picture 17">
            <a:extLst>
              <a:ext uri="{FF2B5EF4-FFF2-40B4-BE49-F238E27FC236}">
                <a16:creationId xmlns:a16="http://schemas.microsoft.com/office/drawing/2014/main" id="{8CA70BCA-FAB0-8DE9-B3B6-F39EC787DA6E}"/>
              </a:ext>
            </a:extLst>
          </p:cNvPr>
          <p:cNvPicPr>
            <a:picLocks noChangeAspect="1"/>
          </p:cNvPicPr>
          <p:nvPr/>
        </p:nvPicPr>
        <p:blipFill>
          <a:blip r:embed="rId8"/>
          <a:stretch>
            <a:fillRect/>
          </a:stretch>
        </p:blipFill>
        <p:spPr>
          <a:xfrm>
            <a:off x="1599641" y="2327478"/>
            <a:ext cx="1143160" cy="295316"/>
          </a:xfrm>
          <a:prstGeom prst="rect">
            <a:avLst/>
          </a:prstGeom>
        </p:spPr>
      </p:pic>
    </p:spTree>
    <p:extLst>
      <p:ext uri="{BB962C8B-B14F-4D97-AF65-F5344CB8AC3E}">
        <p14:creationId xmlns:p14="http://schemas.microsoft.com/office/powerpoint/2010/main" val="2776164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Function</a:t>
            </a:r>
          </a:p>
        </p:txBody>
      </p:sp>
      <p:sp>
        <p:nvSpPr>
          <p:cNvPr id="2" name="TextBox 1">
            <a:extLst>
              <a:ext uri="{FF2B5EF4-FFF2-40B4-BE49-F238E27FC236}">
                <a16:creationId xmlns:a16="http://schemas.microsoft.com/office/drawing/2014/main" id="{AB493D30-D878-26A1-9CEC-06EC5B0B45ED}"/>
              </a:ext>
            </a:extLst>
          </p:cNvPr>
          <p:cNvSpPr txBox="1"/>
          <p:nvPr/>
        </p:nvSpPr>
        <p:spPr>
          <a:xfrm>
            <a:off x="0" y="2228672"/>
            <a:ext cx="12192000" cy="2400657"/>
          </a:xfrm>
          <a:prstGeom prst="rect">
            <a:avLst/>
          </a:prstGeom>
          <a:noFill/>
        </p:spPr>
        <p:txBody>
          <a:bodyPr wrap="square" rtlCol="0" anchor="ctr">
            <a:spAutoFit/>
          </a:bodyPr>
          <a:lstStyle/>
          <a:p>
            <a:pPr algn="ctr"/>
            <a:r>
              <a:rPr lang="en-US" sz="5000" dirty="0">
                <a:latin typeface="Rockwell Extra Bold" panose="02060903040505020403" pitchFamily="18" charset="0"/>
              </a:rPr>
              <a:t>Functions are just a representation on WHAT the program should do.</a:t>
            </a:r>
          </a:p>
        </p:txBody>
      </p:sp>
    </p:spTree>
    <p:extLst>
      <p:ext uri="{BB962C8B-B14F-4D97-AF65-F5344CB8AC3E}">
        <p14:creationId xmlns:p14="http://schemas.microsoft.com/office/powerpoint/2010/main" val="2634686501"/>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Function</a:t>
            </a:r>
          </a:p>
        </p:txBody>
      </p:sp>
      <p:sp>
        <p:nvSpPr>
          <p:cNvPr id="2" name="TextBox 1">
            <a:extLst>
              <a:ext uri="{FF2B5EF4-FFF2-40B4-BE49-F238E27FC236}">
                <a16:creationId xmlns:a16="http://schemas.microsoft.com/office/drawing/2014/main" id="{AB493D30-D878-26A1-9CEC-06EC5B0B45ED}"/>
              </a:ext>
            </a:extLst>
          </p:cNvPr>
          <p:cNvSpPr txBox="1"/>
          <p:nvPr/>
        </p:nvSpPr>
        <p:spPr>
          <a:xfrm>
            <a:off x="0" y="2613392"/>
            <a:ext cx="12192000" cy="1631216"/>
          </a:xfrm>
          <a:prstGeom prst="rect">
            <a:avLst/>
          </a:prstGeom>
          <a:noFill/>
        </p:spPr>
        <p:txBody>
          <a:bodyPr wrap="square" rtlCol="0" anchor="ctr">
            <a:spAutoFit/>
          </a:bodyPr>
          <a:lstStyle/>
          <a:p>
            <a:pPr algn="ctr"/>
            <a:r>
              <a:rPr lang="en-US" sz="5000" dirty="0">
                <a:latin typeface="Rockwell Extra Bold" panose="02060903040505020403" pitchFamily="18" charset="0"/>
              </a:rPr>
              <a:t>If a teacher asked a student to do research.</a:t>
            </a:r>
          </a:p>
        </p:txBody>
      </p:sp>
    </p:spTree>
    <p:extLst>
      <p:ext uri="{BB962C8B-B14F-4D97-AF65-F5344CB8AC3E}">
        <p14:creationId xmlns:p14="http://schemas.microsoft.com/office/powerpoint/2010/main" val="2673035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Function</a:t>
            </a:r>
          </a:p>
        </p:txBody>
      </p:sp>
      <p:sp>
        <p:nvSpPr>
          <p:cNvPr id="2" name="TextBox 1">
            <a:extLst>
              <a:ext uri="{FF2B5EF4-FFF2-40B4-BE49-F238E27FC236}">
                <a16:creationId xmlns:a16="http://schemas.microsoft.com/office/drawing/2014/main" id="{AB493D30-D878-26A1-9CEC-06EC5B0B45ED}"/>
              </a:ext>
            </a:extLst>
          </p:cNvPr>
          <p:cNvSpPr txBox="1"/>
          <p:nvPr/>
        </p:nvSpPr>
        <p:spPr>
          <a:xfrm>
            <a:off x="0" y="2613392"/>
            <a:ext cx="12192000" cy="1631216"/>
          </a:xfrm>
          <a:prstGeom prst="rect">
            <a:avLst/>
          </a:prstGeom>
          <a:noFill/>
        </p:spPr>
        <p:txBody>
          <a:bodyPr wrap="square" rtlCol="0" anchor="ctr">
            <a:spAutoFit/>
          </a:bodyPr>
          <a:lstStyle/>
          <a:p>
            <a:pPr algn="ctr"/>
            <a:r>
              <a:rPr lang="en-US" sz="5000" dirty="0">
                <a:latin typeface="Rockwell Extra Bold" panose="02060903040505020403" pitchFamily="18" charset="0"/>
              </a:rPr>
              <a:t>They wouldn’t care HOW they did research.</a:t>
            </a:r>
          </a:p>
        </p:txBody>
      </p:sp>
    </p:spTree>
    <p:extLst>
      <p:ext uri="{BB962C8B-B14F-4D97-AF65-F5344CB8AC3E}">
        <p14:creationId xmlns:p14="http://schemas.microsoft.com/office/powerpoint/2010/main" val="1981377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Function</a:t>
            </a:r>
          </a:p>
        </p:txBody>
      </p:sp>
      <p:sp>
        <p:nvSpPr>
          <p:cNvPr id="2" name="TextBox 1">
            <a:extLst>
              <a:ext uri="{FF2B5EF4-FFF2-40B4-BE49-F238E27FC236}">
                <a16:creationId xmlns:a16="http://schemas.microsoft.com/office/drawing/2014/main" id="{AB493D30-D878-26A1-9CEC-06EC5B0B45ED}"/>
              </a:ext>
            </a:extLst>
          </p:cNvPr>
          <p:cNvSpPr txBox="1"/>
          <p:nvPr/>
        </p:nvSpPr>
        <p:spPr>
          <a:xfrm>
            <a:off x="0" y="2998113"/>
            <a:ext cx="12192000" cy="861774"/>
          </a:xfrm>
          <a:prstGeom prst="rect">
            <a:avLst/>
          </a:prstGeom>
          <a:noFill/>
        </p:spPr>
        <p:txBody>
          <a:bodyPr wrap="square" rtlCol="0" anchor="ctr">
            <a:spAutoFit/>
          </a:bodyPr>
          <a:lstStyle/>
          <a:p>
            <a:pPr algn="ctr"/>
            <a:r>
              <a:rPr lang="en-US" sz="5000" dirty="0">
                <a:latin typeface="Rockwell Extra Bold" panose="02060903040505020403" pitchFamily="18" charset="0"/>
              </a:rPr>
              <a:t>Only that they DID do research.</a:t>
            </a:r>
          </a:p>
        </p:txBody>
      </p:sp>
    </p:spTree>
    <p:extLst>
      <p:ext uri="{BB962C8B-B14F-4D97-AF65-F5344CB8AC3E}">
        <p14:creationId xmlns:p14="http://schemas.microsoft.com/office/powerpoint/2010/main" val="3344814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Function</a:t>
            </a:r>
          </a:p>
        </p:txBody>
      </p:sp>
      <p:sp>
        <p:nvSpPr>
          <p:cNvPr id="2" name="TextBox 1">
            <a:extLst>
              <a:ext uri="{FF2B5EF4-FFF2-40B4-BE49-F238E27FC236}">
                <a16:creationId xmlns:a16="http://schemas.microsoft.com/office/drawing/2014/main" id="{AB493D30-D878-26A1-9CEC-06EC5B0B45ED}"/>
              </a:ext>
            </a:extLst>
          </p:cNvPr>
          <p:cNvSpPr txBox="1"/>
          <p:nvPr/>
        </p:nvSpPr>
        <p:spPr>
          <a:xfrm>
            <a:off x="0" y="2228672"/>
            <a:ext cx="12192000" cy="2400657"/>
          </a:xfrm>
          <a:prstGeom prst="rect">
            <a:avLst/>
          </a:prstGeom>
          <a:noFill/>
        </p:spPr>
        <p:txBody>
          <a:bodyPr wrap="square" rtlCol="0" anchor="ctr">
            <a:spAutoFit/>
          </a:bodyPr>
          <a:lstStyle/>
          <a:p>
            <a:pPr algn="ctr"/>
            <a:r>
              <a:rPr lang="en-US" sz="5000" dirty="0">
                <a:latin typeface="Rockwell Extra Bold" panose="02060903040505020403" pitchFamily="18" charset="0"/>
              </a:rPr>
              <a:t>It would be tedious to constantly tell someone how to research.</a:t>
            </a:r>
          </a:p>
        </p:txBody>
      </p:sp>
    </p:spTree>
    <p:extLst>
      <p:ext uri="{BB962C8B-B14F-4D97-AF65-F5344CB8AC3E}">
        <p14:creationId xmlns:p14="http://schemas.microsoft.com/office/powerpoint/2010/main" val="2628663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Function</a:t>
            </a:r>
          </a:p>
        </p:txBody>
      </p:sp>
      <p:sp>
        <p:nvSpPr>
          <p:cNvPr id="2" name="TextBox 1">
            <a:extLst>
              <a:ext uri="{FF2B5EF4-FFF2-40B4-BE49-F238E27FC236}">
                <a16:creationId xmlns:a16="http://schemas.microsoft.com/office/drawing/2014/main" id="{AB493D30-D878-26A1-9CEC-06EC5B0B45ED}"/>
              </a:ext>
            </a:extLst>
          </p:cNvPr>
          <p:cNvSpPr txBox="1"/>
          <p:nvPr/>
        </p:nvSpPr>
        <p:spPr>
          <a:xfrm>
            <a:off x="0" y="2613392"/>
            <a:ext cx="12192000" cy="1631216"/>
          </a:xfrm>
          <a:prstGeom prst="rect">
            <a:avLst/>
          </a:prstGeom>
          <a:noFill/>
        </p:spPr>
        <p:txBody>
          <a:bodyPr wrap="square" rtlCol="0" anchor="ctr">
            <a:spAutoFit/>
          </a:bodyPr>
          <a:lstStyle/>
          <a:p>
            <a:pPr algn="ctr"/>
            <a:r>
              <a:rPr lang="en-US" sz="5000" dirty="0">
                <a:latin typeface="Rockwell Extra Bold" panose="02060903040505020403" pitchFamily="18" charset="0"/>
              </a:rPr>
              <a:t>So we teach them </a:t>
            </a:r>
          </a:p>
          <a:p>
            <a:pPr algn="ctr"/>
            <a:r>
              <a:rPr lang="en-US" sz="5000" dirty="0">
                <a:latin typeface="Rockwell Extra Bold" panose="02060903040505020403" pitchFamily="18" charset="0"/>
              </a:rPr>
              <a:t>research means.</a:t>
            </a:r>
          </a:p>
        </p:txBody>
      </p:sp>
      <p:sp>
        <p:nvSpPr>
          <p:cNvPr id="3" name="TextBox 2">
            <a:extLst>
              <a:ext uri="{FF2B5EF4-FFF2-40B4-BE49-F238E27FC236}">
                <a16:creationId xmlns:a16="http://schemas.microsoft.com/office/drawing/2014/main" id="{F6330DDC-6D4F-2B48-A9FF-8C1490F25912}"/>
              </a:ext>
            </a:extLst>
          </p:cNvPr>
          <p:cNvSpPr txBox="1"/>
          <p:nvPr/>
        </p:nvSpPr>
        <p:spPr>
          <a:xfrm rot="20315615">
            <a:off x="9004301" y="3005484"/>
            <a:ext cx="2070100" cy="646331"/>
          </a:xfrm>
          <a:prstGeom prst="rect">
            <a:avLst/>
          </a:prstGeom>
          <a:noFill/>
        </p:spPr>
        <p:txBody>
          <a:bodyPr wrap="square" rtlCol="0">
            <a:spAutoFit/>
          </a:bodyPr>
          <a:lstStyle/>
          <a:p>
            <a:r>
              <a:rPr lang="en-US" sz="3600" dirty="0">
                <a:latin typeface="Rockwell Extra Bold" panose="02060903040505020403" pitchFamily="18" charset="0"/>
              </a:rPr>
              <a:t>WHAT</a:t>
            </a:r>
          </a:p>
        </p:txBody>
      </p:sp>
    </p:spTree>
    <p:extLst>
      <p:ext uri="{BB962C8B-B14F-4D97-AF65-F5344CB8AC3E}">
        <p14:creationId xmlns:p14="http://schemas.microsoft.com/office/powerpoint/2010/main" val="3766472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Function</a:t>
            </a:r>
          </a:p>
        </p:txBody>
      </p:sp>
      <p:sp>
        <p:nvSpPr>
          <p:cNvPr id="3" name="TextBox 2">
            <a:extLst>
              <a:ext uri="{FF2B5EF4-FFF2-40B4-BE49-F238E27FC236}">
                <a16:creationId xmlns:a16="http://schemas.microsoft.com/office/drawing/2014/main" id="{F6330DDC-6D4F-2B48-A9FF-8C1490F25912}"/>
              </a:ext>
            </a:extLst>
          </p:cNvPr>
          <p:cNvSpPr txBox="1"/>
          <p:nvPr/>
        </p:nvSpPr>
        <p:spPr>
          <a:xfrm>
            <a:off x="-152400" y="2918951"/>
            <a:ext cx="12192000" cy="1569660"/>
          </a:xfrm>
          <a:prstGeom prst="rect">
            <a:avLst/>
          </a:prstGeom>
          <a:noFill/>
        </p:spPr>
        <p:txBody>
          <a:bodyPr wrap="square" rtlCol="0">
            <a:spAutoFit/>
          </a:bodyPr>
          <a:lstStyle/>
          <a:p>
            <a:pPr algn="ctr"/>
            <a:r>
              <a:rPr lang="en-US" sz="9600" dirty="0">
                <a:latin typeface="Rockwell Extra Bold" panose="02060903040505020403" pitchFamily="18" charset="0"/>
              </a:rPr>
              <a:t>WHAT</a:t>
            </a:r>
          </a:p>
        </p:txBody>
      </p:sp>
    </p:spTree>
    <p:extLst>
      <p:ext uri="{BB962C8B-B14F-4D97-AF65-F5344CB8AC3E}">
        <p14:creationId xmlns:p14="http://schemas.microsoft.com/office/powerpoint/2010/main" val="4175004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Function</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
        <p:nvSpPr>
          <p:cNvPr id="2" name="TextBox 1">
            <a:extLst>
              <a:ext uri="{FF2B5EF4-FFF2-40B4-BE49-F238E27FC236}">
                <a16:creationId xmlns:a16="http://schemas.microsoft.com/office/drawing/2014/main" id="{DA2968F2-5849-5651-EADE-0899AE0FBEF5}"/>
              </a:ext>
            </a:extLst>
          </p:cNvPr>
          <p:cNvSpPr txBox="1"/>
          <p:nvPr/>
        </p:nvSpPr>
        <p:spPr>
          <a:xfrm>
            <a:off x="-152400" y="2180287"/>
            <a:ext cx="12192000" cy="3046988"/>
          </a:xfrm>
          <a:prstGeom prst="rect">
            <a:avLst/>
          </a:prstGeom>
          <a:noFill/>
        </p:spPr>
        <p:txBody>
          <a:bodyPr wrap="square" rtlCol="0">
            <a:spAutoFit/>
          </a:bodyPr>
          <a:lstStyle/>
          <a:p>
            <a:pPr algn="ctr"/>
            <a:r>
              <a:rPr lang="en-US" sz="9600" dirty="0">
                <a:latin typeface="Rockwell Extra Bold" panose="02060903040505020403" pitchFamily="18" charset="0"/>
              </a:rPr>
              <a:t>Function Signature</a:t>
            </a:r>
          </a:p>
        </p:txBody>
      </p:sp>
    </p:spTree>
    <p:extLst>
      <p:ext uri="{BB962C8B-B14F-4D97-AF65-F5344CB8AC3E}">
        <p14:creationId xmlns:p14="http://schemas.microsoft.com/office/powerpoint/2010/main" val="939578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2" name="Rectangle 1">
            <a:extLst>
              <a:ext uri="{FF2B5EF4-FFF2-40B4-BE49-F238E27FC236}">
                <a16:creationId xmlns:a16="http://schemas.microsoft.com/office/drawing/2014/main" id="{E177621C-E47E-84DE-7935-65C977F0CFF8}"/>
              </a:ext>
            </a:extLst>
          </p:cNvPr>
          <p:cNvSpPr/>
          <p:nvPr/>
        </p:nvSpPr>
        <p:spPr>
          <a:xfrm>
            <a:off x="1549400" y="3937000"/>
            <a:ext cx="9093200" cy="48006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0" dirty="0">
                <a:solidFill>
                  <a:schemeClr val="tx1"/>
                </a:solidFill>
                <a:effectLst>
                  <a:outerShdw blurRad="50800" dist="38100" dir="2700000" algn="tl" rotWithShape="0">
                    <a:prstClr val="black">
                      <a:alpha val="40000"/>
                    </a:prstClr>
                  </a:outerShdw>
                </a:effectLst>
                <a:latin typeface="Rockwell Extra Bold" panose="02060903040505020403" pitchFamily="18" charset="0"/>
              </a:rPr>
              <a:t>WHAT</a:t>
            </a:r>
          </a:p>
          <a:p>
            <a:pPr algn="ctr"/>
            <a:r>
              <a:rPr lang="en-US" sz="20000" dirty="0">
                <a:solidFill>
                  <a:schemeClr val="tx1"/>
                </a:solidFill>
                <a:effectLst>
                  <a:outerShdw blurRad="50800" dist="38100" dir="2700000" algn="tl" rotWithShape="0">
                    <a:prstClr val="black">
                      <a:alpha val="40000"/>
                    </a:prstClr>
                  </a:outerShdw>
                </a:effectLst>
                <a:latin typeface="Rockwell Extra Bold" panose="02060903040505020403" pitchFamily="18" charset="0"/>
              </a:rPr>
              <a:t>NOT</a:t>
            </a:r>
          </a:p>
          <a:p>
            <a:pPr algn="ctr"/>
            <a:r>
              <a:rPr lang="en-US" sz="20000" dirty="0">
                <a:solidFill>
                  <a:schemeClr val="tx1"/>
                </a:solidFill>
                <a:effectLst>
                  <a:outerShdw blurRad="50800" dist="38100" dir="2700000" algn="tl" rotWithShape="0">
                    <a:prstClr val="black">
                      <a:alpha val="40000"/>
                    </a:prstClr>
                  </a:outerShdw>
                </a:effectLst>
                <a:latin typeface="Rockwell Extra Bold" panose="02060903040505020403" pitchFamily="18" charset="0"/>
              </a:rPr>
              <a:t>HOW</a:t>
            </a:r>
          </a:p>
        </p:txBody>
      </p:sp>
      <p:sp useBgFill="1">
        <p:nvSpPr>
          <p:cNvPr id="3" name="Rectangle 2">
            <a:extLst>
              <a:ext uri="{FF2B5EF4-FFF2-40B4-BE49-F238E27FC236}">
                <a16:creationId xmlns:a16="http://schemas.microsoft.com/office/drawing/2014/main" id="{D5301FE3-DB47-7C61-E093-A722A3044EE3}"/>
              </a:ext>
            </a:extLst>
          </p:cNvPr>
          <p:cNvSpPr/>
          <p:nvPr/>
        </p:nvSpPr>
        <p:spPr>
          <a:xfrm>
            <a:off x="1155700" y="4800599"/>
            <a:ext cx="9880600" cy="55799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 name="Rectangle 3">
            <a:extLst>
              <a:ext uri="{FF2B5EF4-FFF2-40B4-BE49-F238E27FC236}">
                <a16:creationId xmlns:a16="http://schemas.microsoft.com/office/drawing/2014/main" id="{542E8DD8-1933-2915-B829-0A1AC0E034D5}"/>
              </a:ext>
            </a:extLst>
          </p:cNvPr>
          <p:cNvSpPr/>
          <p:nvPr/>
        </p:nvSpPr>
        <p:spPr>
          <a:xfrm>
            <a:off x="1155700" y="-1084119"/>
            <a:ext cx="9880600" cy="3378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C7F121A-9EA0-266D-9829-9E56DCC25E5A}"/>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ABSTRACTION</a:t>
            </a:r>
          </a:p>
        </p:txBody>
      </p:sp>
    </p:spTree>
    <p:extLst>
      <p:ext uri="{BB962C8B-B14F-4D97-AF65-F5344CB8AC3E}">
        <p14:creationId xmlns:p14="http://schemas.microsoft.com/office/powerpoint/2010/main" val="1363526640"/>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latin typeface="Rockwell Extra Bold" panose="02060903040505020403" pitchFamily="18" charset="0"/>
              </a:rPr>
              <a:t>Function Signature</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
        <p:nvSpPr>
          <p:cNvPr id="4" name="TextBox 3">
            <a:extLst>
              <a:ext uri="{FF2B5EF4-FFF2-40B4-BE49-F238E27FC236}">
                <a16:creationId xmlns:a16="http://schemas.microsoft.com/office/drawing/2014/main" id="{B07305DE-C401-08A9-54BD-95805AF25579}"/>
              </a:ext>
            </a:extLst>
          </p:cNvPr>
          <p:cNvSpPr txBox="1"/>
          <p:nvPr/>
        </p:nvSpPr>
        <p:spPr>
          <a:xfrm>
            <a:off x="0" y="3142314"/>
            <a:ext cx="12192000" cy="2400657"/>
          </a:xfrm>
          <a:prstGeom prst="rect">
            <a:avLst/>
          </a:prstGeom>
          <a:noFill/>
        </p:spPr>
        <p:txBody>
          <a:bodyPr wrap="square" rtlCol="0" anchor="ctr">
            <a:spAutoFit/>
          </a:bodyPr>
          <a:lstStyle/>
          <a:p>
            <a:pPr algn="ctr"/>
            <a:r>
              <a:rPr lang="en-US" sz="5000" dirty="0">
                <a:latin typeface="Rockwell Extra Bold" panose="02060903040505020403" pitchFamily="18" charset="0"/>
              </a:rPr>
              <a:t>Defines an ABSTRACTION.</a:t>
            </a:r>
          </a:p>
          <a:p>
            <a:pPr algn="ctr"/>
            <a:endParaRPr lang="en-US" sz="5000" dirty="0">
              <a:latin typeface="Rockwell Extra Bold" panose="02060903040505020403" pitchFamily="18" charset="0"/>
            </a:endParaRPr>
          </a:p>
          <a:p>
            <a:pPr algn="ctr"/>
            <a:endParaRPr lang="en-US" sz="5000" dirty="0">
              <a:latin typeface="Rockwell Extra Bold" panose="02060903040505020403" pitchFamily="18" charset="0"/>
            </a:endParaRPr>
          </a:p>
        </p:txBody>
      </p:sp>
    </p:spTree>
    <p:extLst>
      <p:ext uri="{BB962C8B-B14F-4D97-AF65-F5344CB8AC3E}">
        <p14:creationId xmlns:p14="http://schemas.microsoft.com/office/powerpoint/2010/main" val="3074093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7305DE-C401-08A9-54BD-95805AF25579}"/>
              </a:ext>
            </a:extLst>
          </p:cNvPr>
          <p:cNvSpPr txBox="1"/>
          <p:nvPr/>
        </p:nvSpPr>
        <p:spPr>
          <a:xfrm>
            <a:off x="0" y="2029113"/>
            <a:ext cx="12192000" cy="12403395"/>
          </a:xfrm>
          <a:prstGeom prst="rect">
            <a:avLst/>
          </a:prstGeom>
          <a:noFill/>
        </p:spPr>
        <p:txBody>
          <a:bodyPr wrap="square" rtlCol="0" anchor="ctr">
            <a:spAutoFit/>
          </a:bodyPr>
          <a:lstStyle/>
          <a:p>
            <a:pPr algn="ctr"/>
            <a:r>
              <a:rPr lang="en-US" sz="10000" dirty="0">
                <a:latin typeface="Rockwell Extra Bold" panose="02060903040505020403" pitchFamily="18" charset="0"/>
              </a:rPr>
              <a:t>Function name.</a:t>
            </a:r>
          </a:p>
          <a:p>
            <a:pPr algn="ctr"/>
            <a:endParaRPr lang="en-US" sz="10000" dirty="0">
              <a:latin typeface="Rockwell Extra Bold" panose="02060903040505020403" pitchFamily="18" charset="0"/>
            </a:endParaRPr>
          </a:p>
          <a:p>
            <a:pPr algn="ctr"/>
            <a:r>
              <a:rPr lang="en-US" sz="10000" dirty="0">
                <a:latin typeface="Rockwell Extra Bold" panose="02060903040505020403" pitchFamily="18" charset="0"/>
              </a:rPr>
              <a:t>What the Function needs.</a:t>
            </a:r>
            <a:endParaRPr lang="ar-EG" sz="10000" dirty="0">
              <a:latin typeface="Rockwell Extra Bold" panose="02060903040505020403" pitchFamily="18" charset="0"/>
            </a:endParaRPr>
          </a:p>
          <a:p>
            <a:pPr algn="ctr"/>
            <a:endParaRPr lang="en-US" sz="10000" dirty="0">
              <a:latin typeface="Rockwell Extra Bold" panose="02060903040505020403" pitchFamily="18" charset="0"/>
            </a:endParaRPr>
          </a:p>
          <a:p>
            <a:pPr algn="ctr"/>
            <a:r>
              <a:rPr lang="en-US" sz="10000" dirty="0">
                <a:latin typeface="Rockwell Extra Bold" panose="02060903040505020403" pitchFamily="18" charset="0"/>
              </a:rPr>
              <a:t>What to expect.</a:t>
            </a:r>
            <a:endParaRPr lang="ar-EG" sz="10000" dirty="0">
              <a:latin typeface="Rockwell Extra Bold" panose="02060903040505020403" pitchFamily="18" charset="0"/>
            </a:endParaRPr>
          </a:p>
        </p:txBody>
      </p:sp>
      <p:sp useBgFill="1">
        <p:nvSpPr>
          <p:cNvPr id="6" name="Rectangle 5">
            <a:extLst>
              <a:ext uri="{FF2B5EF4-FFF2-40B4-BE49-F238E27FC236}">
                <a16:creationId xmlns:a16="http://schemas.microsoft.com/office/drawing/2014/main" id="{66D629F7-7407-42AC-553A-03E4A9F62603}"/>
              </a:ext>
            </a:extLst>
          </p:cNvPr>
          <p:cNvSpPr/>
          <p:nvPr/>
        </p:nvSpPr>
        <p:spPr>
          <a:xfrm>
            <a:off x="-654628" y="-1359478"/>
            <a:ext cx="13030200" cy="34671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latin typeface="Rockwell Extra Bold" panose="02060903040505020403" pitchFamily="18" charset="0"/>
              </a:rPr>
              <a:t>Function Signature</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 useBgFill="1">
        <p:nvSpPr>
          <p:cNvPr id="5" name="Rectangle 4">
            <a:extLst>
              <a:ext uri="{FF2B5EF4-FFF2-40B4-BE49-F238E27FC236}">
                <a16:creationId xmlns:a16="http://schemas.microsoft.com/office/drawing/2014/main" id="{B28612CB-9E63-3935-1531-69A6EA00DFFA}"/>
              </a:ext>
            </a:extLst>
          </p:cNvPr>
          <p:cNvSpPr/>
          <p:nvPr/>
        </p:nvSpPr>
        <p:spPr>
          <a:xfrm>
            <a:off x="-476250" y="6553200"/>
            <a:ext cx="13030200" cy="198119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6380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7305DE-C401-08A9-54BD-95805AF25579}"/>
              </a:ext>
            </a:extLst>
          </p:cNvPr>
          <p:cNvSpPr txBox="1"/>
          <p:nvPr/>
        </p:nvSpPr>
        <p:spPr>
          <a:xfrm>
            <a:off x="0" y="-2955117"/>
            <a:ext cx="12192000" cy="12403395"/>
          </a:xfrm>
          <a:prstGeom prst="rect">
            <a:avLst/>
          </a:prstGeom>
          <a:noFill/>
        </p:spPr>
        <p:txBody>
          <a:bodyPr wrap="square" rtlCol="0" anchor="ctr">
            <a:spAutoFit/>
          </a:bodyPr>
          <a:lstStyle/>
          <a:p>
            <a:pPr algn="ctr"/>
            <a:r>
              <a:rPr lang="en-US" sz="10000" dirty="0">
                <a:latin typeface="Rockwell Extra Bold" panose="02060903040505020403" pitchFamily="18" charset="0"/>
              </a:rPr>
              <a:t>Function name.</a:t>
            </a:r>
          </a:p>
          <a:p>
            <a:pPr algn="ctr"/>
            <a:endParaRPr lang="en-US" sz="10000" dirty="0">
              <a:latin typeface="Rockwell Extra Bold" panose="02060903040505020403" pitchFamily="18" charset="0"/>
            </a:endParaRPr>
          </a:p>
          <a:p>
            <a:pPr algn="ctr"/>
            <a:r>
              <a:rPr lang="en-US" sz="10000" dirty="0">
                <a:latin typeface="Rockwell Extra Bold" panose="02060903040505020403" pitchFamily="18" charset="0"/>
              </a:rPr>
              <a:t>What the Function needs.</a:t>
            </a:r>
            <a:endParaRPr lang="ar-EG" sz="10000" dirty="0">
              <a:latin typeface="Rockwell Extra Bold" panose="02060903040505020403" pitchFamily="18" charset="0"/>
            </a:endParaRPr>
          </a:p>
          <a:p>
            <a:pPr algn="ctr"/>
            <a:endParaRPr lang="en-US" sz="10000" dirty="0">
              <a:latin typeface="Rockwell Extra Bold" panose="02060903040505020403" pitchFamily="18" charset="0"/>
            </a:endParaRPr>
          </a:p>
          <a:p>
            <a:pPr algn="ctr"/>
            <a:r>
              <a:rPr lang="en-US" sz="10000" dirty="0">
                <a:latin typeface="Rockwell Extra Bold" panose="02060903040505020403" pitchFamily="18" charset="0"/>
              </a:rPr>
              <a:t>What to expect.</a:t>
            </a:r>
            <a:endParaRPr lang="ar-EG" sz="10000" dirty="0">
              <a:latin typeface="Rockwell Extra Bold" panose="02060903040505020403" pitchFamily="18" charset="0"/>
            </a:endParaRPr>
          </a:p>
        </p:txBody>
      </p:sp>
      <p:sp useBgFill="1">
        <p:nvSpPr>
          <p:cNvPr id="6" name="Rectangle 5">
            <a:extLst>
              <a:ext uri="{FF2B5EF4-FFF2-40B4-BE49-F238E27FC236}">
                <a16:creationId xmlns:a16="http://schemas.microsoft.com/office/drawing/2014/main" id="{66D629F7-7407-42AC-553A-03E4A9F62603}"/>
              </a:ext>
            </a:extLst>
          </p:cNvPr>
          <p:cNvSpPr/>
          <p:nvPr/>
        </p:nvSpPr>
        <p:spPr>
          <a:xfrm>
            <a:off x="-654628" y="-1359478"/>
            <a:ext cx="13030200" cy="34671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latin typeface="Rockwell Extra Bold" panose="02060903040505020403" pitchFamily="18" charset="0"/>
              </a:rPr>
              <a:t>Function Signature</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 useBgFill="1">
        <p:nvSpPr>
          <p:cNvPr id="2" name="Rectangle 1">
            <a:extLst>
              <a:ext uri="{FF2B5EF4-FFF2-40B4-BE49-F238E27FC236}">
                <a16:creationId xmlns:a16="http://schemas.microsoft.com/office/drawing/2014/main" id="{13D556DB-28CD-2BCC-0158-AD481E71DF8C}"/>
              </a:ext>
            </a:extLst>
          </p:cNvPr>
          <p:cNvSpPr/>
          <p:nvPr/>
        </p:nvSpPr>
        <p:spPr>
          <a:xfrm>
            <a:off x="-476250" y="6553200"/>
            <a:ext cx="13030200" cy="198119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6714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7305DE-C401-08A9-54BD-95805AF25579}"/>
              </a:ext>
            </a:extLst>
          </p:cNvPr>
          <p:cNvSpPr txBox="1"/>
          <p:nvPr/>
        </p:nvSpPr>
        <p:spPr>
          <a:xfrm>
            <a:off x="0" y="-8425409"/>
            <a:ext cx="12192000" cy="12403395"/>
          </a:xfrm>
          <a:prstGeom prst="rect">
            <a:avLst/>
          </a:prstGeom>
          <a:noFill/>
        </p:spPr>
        <p:txBody>
          <a:bodyPr wrap="square" rtlCol="0" anchor="ctr">
            <a:spAutoFit/>
          </a:bodyPr>
          <a:lstStyle/>
          <a:p>
            <a:pPr algn="ctr"/>
            <a:r>
              <a:rPr lang="en-US" sz="10000" dirty="0">
                <a:latin typeface="Rockwell Extra Bold" panose="02060903040505020403" pitchFamily="18" charset="0"/>
              </a:rPr>
              <a:t>Function name.</a:t>
            </a:r>
          </a:p>
          <a:p>
            <a:pPr algn="ctr"/>
            <a:endParaRPr lang="en-US" sz="10000" dirty="0">
              <a:latin typeface="Rockwell Extra Bold" panose="02060903040505020403" pitchFamily="18" charset="0"/>
            </a:endParaRPr>
          </a:p>
          <a:p>
            <a:pPr algn="ctr"/>
            <a:r>
              <a:rPr lang="en-US" sz="10000" dirty="0">
                <a:latin typeface="Rockwell Extra Bold" panose="02060903040505020403" pitchFamily="18" charset="0"/>
              </a:rPr>
              <a:t>What the Function needs.</a:t>
            </a:r>
            <a:endParaRPr lang="ar-EG" sz="10000" dirty="0">
              <a:latin typeface="Rockwell Extra Bold" panose="02060903040505020403" pitchFamily="18" charset="0"/>
            </a:endParaRPr>
          </a:p>
          <a:p>
            <a:pPr algn="ctr"/>
            <a:endParaRPr lang="en-US" sz="10000" dirty="0">
              <a:latin typeface="Rockwell Extra Bold" panose="02060903040505020403" pitchFamily="18" charset="0"/>
            </a:endParaRPr>
          </a:p>
          <a:p>
            <a:pPr algn="ctr"/>
            <a:r>
              <a:rPr lang="en-US" sz="10000" dirty="0">
                <a:latin typeface="Rockwell Extra Bold" panose="02060903040505020403" pitchFamily="18" charset="0"/>
              </a:rPr>
              <a:t>What to expect.</a:t>
            </a:r>
            <a:endParaRPr lang="ar-EG" sz="10000" dirty="0">
              <a:latin typeface="Rockwell Extra Bold" panose="02060903040505020403" pitchFamily="18" charset="0"/>
            </a:endParaRPr>
          </a:p>
        </p:txBody>
      </p:sp>
      <p:sp useBgFill="1">
        <p:nvSpPr>
          <p:cNvPr id="6" name="Rectangle 5">
            <a:extLst>
              <a:ext uri="{FF2B5EF4-FFF2-40B4-BE49-F238E27FC236}">
                <a16:creationId xmlns:a16="http://schemas.microsoft.com/office/drawing/2014/main" id="{66D629F7-7407-42AC-553A-03E4A9F62603}"/>
              </a:ext>
            </a:extLst>
          </p:cNvPr>
          <p:cNvSpPr/>
          <p:nvPr/>
        </p:nvSpPr>
        <p:spPr>
          <a:xfrm>
            <a:off x="-654628" y="-1359478"/>
            <a:ext cx="13030200" cy="34671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latin typeface="Rockwell Extra Bold" panose="02060903040505020403" pitchFamily="18" charset="0"/>
              </a:rPr>
              <a:t>Function Signature</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 useBgFill="1">
        <p:nvSpPr>
          <p:cNvPr id="5" name="Rectangle 4">
            <a:extLst>
              <a:ext uri="{FF2B5EF4-FFF2-40B4-BE49-F238E27FC236}">
                <a16:creationId xmlns:a16="http://schemas.microsoft.com/office/drawing/2014/main" id="{B28612CB-9E63-3935-1531-69A6EA00DFFA}"/>
              </a:ext>
            </a:extLst>
          </p:cNvPr>
          <p:cNvSpPr/>
          <p:nvPr/>
        </p:nvSpPr>
        <p:spPr>
          <a:xfrm>
            <a:off x="-476250" y="5505450"/>
            <a:ext cx="13030200" cy="302894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5292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7305DE-C401-08A9-54BD-95805AF25579}"/>
              </a:ext>
            </a:extLst>
          </p:cNvPr>
          <p:cNvSpPr txBox="1"/>
          <p:nvPr/>
        </p:nvSpPr>
        <p:spPr>
          <a:xfrm>
            <a:off x="0" y="2107622"/>
            <a:ext cx="12192000" cy="12403395"/>
          </a:xfrm>
          <a:prstGeom prst="rect">
            <a:avLst/>
          </a:prstGeom>
          <a:noFill/>
        </p:spPr>
        <p:txBody>
          <a:bodyPr wrap="square" rtlCol="0" anchor="ctr">
            <a:spAutoFit/>
          </a:bodyPr>
          <a:lstStyle/>
          <a:p>
            <a:pPr algn="ctr"/>
            <a:r>
              <a:rPr lang="en-US" sz="10000" dirty="0">
                <a:latin typeface="Rockwell Extra Bold" panose="02060903040505020403" pitchFamily="18" charset="0"/>
              </a:rPr>
              <a:t>Function name.</a:t>
            </a:r>
          </a:p>
          <a:p>
            <a:pPr algn="ctr"/>
            <a:endParaRPr lang="en-US" sz="10000" dirty="0">
              <a:latin typeface="Rockwell Extra Bold" panose="02060903040505020403" pitchFamily="18" charset="0"/>
            </a:endParaRPr>
          </a:p>
          <a:p>
            <a:pPr algn="ctr"/>
            <a:r>
              <a:rPr lang="en-US" sz="10000" dirty="0">
                <a:latin typeface="Rockwell Extra Bold" panose="02060903040505020403" pitchFamily="18" charset="0"/>
              </a:rPr>
              <a:t>What the Function needs.</a:t>
            </a:r>
            <a:endParaRPr lang="ar-EG" sz="10000" dirty="0">
              <a:latin typeface="Rockwell Extra Bold" panose="02060903040505020403" pitchFamily="18" charset="0"/>
            </a:endParaRPr>
          </a:p>
          <a:p>
            <a:pPr algn="ctr"/>
            <a:endParaRPr lang="en-US" sz="10000" dirty="0">
              <a:latin typeface="Rockwell Extra Bold" panose="02060903040505020403" pitchFamily="18" charset="0"/>
            </a:endParaRPr>
          </a:p>
          <a:p>
            <a:pPr algn="ctr"/>
            <a:r>
              <a:rPr lang="en-US" sz="10000" dirty="0">
                <a:latin typeface="Rockwell Extra Bold" panose="02060903040505020403" pitchFamily="18" charset="0"/>
              </a:rPr>
              <a:t>What to expect.</a:t>
            </a:r>
            <a:endParaRPr lang="ar-EG" sz="10000" dirty="0">
              <a:latin typeface="Rockwell Extra Bold" panose="02060903040505020403" pitchFamily="18" charset="0"/>
            </a:endParaRPr>
          </a:p>
        </p:txBody>
      </p:sp>
      <p:sp useBgFill="1">
        <p:nvSpPr>
          <p:cNvPr id="6" name="Rectangle 5">
            <a:extLst>
              <a:ext uri="{FF2B5EF4-FFF2-40B4-BE49-F238E27FC236}">
                <a16:creationId xmlns:a16="http://schemas.microsoft.com/office/drawing/2014/main" id="{66D629F7-7407-42AC-553A-03E4A9F62603}"/>
              </a:ext>
            </a:extLst>
          </p:cNvPr>
          <p:cNvSpPr/>
          <p:nvPr/>
        </p:nvSpPr>
        <p:spPr>
          <a:xfrm>
            <a:off x="-654628" y="-1359478"/>
            <a:ext cx="13030200" cy="34671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latin typeface="Rockwell Extra Bold" panose="02060903040505020403" pitchFamily="18" charset="0"/>
              </a:rPr>
              <a:t>Function Signature</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 useBgFill="1">
        <p:nvSpPr>
          <p:cNvPr id="5" name="Rectangle 4">
            <a:extLst>
              <a:ext uri="{FF2B5EF4-FFF2-40B4-BE49-F238E27FC236}">
                <a16:creationId xmlns:a16="http://schemas.microsoft.com/office/drawing/2014/main" id="{B28612CB-9E63-3935-1531-69A6EA00DFFA}"/>
              </a:ext>
            </a:extLst>
          </p:cNvPr>
          <p:cNvSpPr/>
          <p:nvPr/>
        </p:nvSpPr>
        <p:spPr>
          <a:xfrm>
            <a:off x="-476250" y="5505450"/>
            <a:ext cx="13030200" cy="302894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8104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7305DE-C401-08A9-54BD-95805AF25579}"/>
              </a:ext>
            </a:extLst>
          </p:cNvPr>
          <p:cNvSpPr txBox="1"/>
          <p:nvPr/>
        </p:nvSpPr>
        <p:spPr>
          <a:xfrm>
            <a:off x="0" y="2430973"/>
            <a:ext cx="12192000" cy="1631216"/>
          </a:xfrm>
          <a:prstGeom prst="rect">
            <a:avLst/>
          </a:prstGeom>
          <a:noFill/>
        </p:spPr>
        <p:txBody>
          <a:bodyPr wrap="square" rtlCol="0" anchor="ctr">
            <a:spAutoFit/>
          </a:bodyPr>
          <a:lstStyle/>
          <a:p>
            <a:pPr algn="ctr"/>
            <a:r>
              <a:rPr lang="en-US" sz="10000" dirty="0">
                <a:latin typeface="Rockwell Extra Bold" panose="02060903040505020403" pitchFamily="18" charset="0"/>
              </a:rPr>
              <a:t>Function name</a:t>
            </a:r>
          </a:p>
        </p:txBody>
      </p:sp>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latin typeface="Rockwell Extra Bold" panose="02060903040505020403" pitchFamily="18" charset="0"/>
              </a:rPr>
              <a:t>Function Signature</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Tree>
    <p:extLst>
      <p:ext uri="{BB962C8B-B14F-4D97-AF65-F5344CB8AC3E}">
        <p14:creationId xmlns:p14="http://schemas.microsoft.com/office/powerpoint/2010/main" val="18255210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latin typeface="Rockwell Extra Bold" panose="02060903040505020403" pitchFamily="18" charset="0"/>
              </a:rPr>
              <a:t>Function name</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
        <p:nvSpPr>
          <p:cNvPr id="2" name="TextBox 1">
            <a:extLst>
              <a:ext uri="{FF2B5EF4-FFF2-40B4-BE49-F238E27FC236}">
                <a16:creationId xmlns:a16="http://schemas.microsoft.com/office/drawing/2014/main" id="{0069B891-4ADF-D645-F98D-587F2BD72183}"/>
              </a:ext>
            </a:extLst>
          </p:cNvPr>
          <p:cNvSpPr txBox="1"/>
          <p:nvPr/>
        </p:nvSpPr>
        <p:spPr>
          <a:xfrm>
            <a:off x="1104900" y="1651590"/>
            <a:ext cx="9982200" cy="3554819"/>
          </a:xfrm>
          <a:prstGeom prst="rect">
            <a:avLst/>
          </a:prstGeom>
          <a:noFill/>
        </p:spPr>
        <p:txBody>
          <a:bodyPr wrap="square" rtlCol="0">
            <a:spAutoFit/>
          </a:bodyPr>
          <a:lstStyle/>
          <a:p>
            <a:pPr algn="ctr"/>
            <a:r>
              <a:rPr lang="en-US" sz="7500" dirty="0">
                <a:latin typeface="Rockwell Extra Bold" panose="02060903040505020403" pitchFamily="18" charset="0"/>
              </a:rPr>
              <a:t>Name that defines what our Function does.</a:t>
            </a:r>
          </a:p>
        </p:txBody>
      </p:sp>
    </p:spTree>
    <p:extLst>
      <p:ext uri="{BB962C8B-B14F-4D97-AF65-F5344CB8AC3E}">
        <p14:creationId xmlns:p14="http://schemas.microsoft.com/office/powerpoint/2010/main" val="4204064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latin typeface="Rockwell Extra Bold" panose="02060903040505020403" pitchFamily="18" charset="0"/>
              </a:rPr>
              <a:t>Function name</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
        <p:nvSpPr>
          <p:cNvPr id="2" name="TextBox 1">
            <a:extLst>
              <a:ext uri="{FF2B5EF4-FFF2-40B4-BE49-F238E27FC236}">
                <a16:creationId xmlns:a16="http://schemas.microsoft.com/office/drawing/2014/main" id="{0069B891-4ADF-D645-F98D-587F2BD72183}"/>
              </a:ext>
            </a:extLst>
          </p:cNvPr>
          <p:cNvSpPr txBox="1"/>
          <p:nvPr/>
        </p:nvSpPr>
        <p:spPr>
          <a:xfrm>
            <a:off x="1104900" y="1651590"/>
            <a:ext cx="9982200" cy="3554819"/>
          </a:xfrm>
          <a:prstGeom prst="rect">
            <a:avLst/>
          </a:prstGeom>
          <a:noFill/>
        </p:spPr>
        <p:txBody>
          <a:bodyPr wrap="square" rtlCol="0">
            <a:spAutoFit/>
          </a:bodyPr>
          <a:lstStyle/>
          <a:p>
            <a:pPr algn="ctr"/>
            <a:r>
              <a:rPr lang="en-US" sz="7500" dirty="0">
                <a:latin typeface="Rockwell Extra Bold" panose="02060903040505020403" pitchFamily="18" charset="0"/>
              </a:rPr>
              <a:t>Same naming rules as variable.</a:t>
            </a:r>
          </a:p>
        </p:txBody>
      </p:sp>
    </p:spTree>
    <p:extLst>
      <p:ext uri="{BB962C8B-B14F-4D97-AF65-F5344CB8AC3E}">
        <p14:creationId xmlns:p14="http://schemas.microsoft.com/office/powerpoint/2010/main" val="324816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latin typeface="Rockwell Extra Bold" panose="02060903040505020403" pitchFamily="18" charset="0"/>
              </a:rPr>
              <a:t>Function name</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
        <p:nvSpPr>
          <p:cNvPr id="4" name="Rectangle 3">
            <a:extLst>
              <a:ext uri="{FF2B5EF4-FFF2-40B4-BE49-F238E27FC236}">
                <a16:creationId xmlns:a16="http://schemas.microsoft.com/office/drawing/2014/main" id="{DE8EBCFE-AA94-EB92-A046-B78942696024}"/>
              </a:ext>
            </a:extLst>
          </p:cNvPr>
          <p:cNvSpPr/>
          <p:nvPr/>
        </p:nvSpPr>
        <p:spPr>
          <a:xfrm>
            <a:off x="1666875" y="3867150"/>
            <a:ext cx="8858250" cy="25273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0" dirty="0">
                <a:solidFill>
                  <a:schemeClr val="tx1"/>
                </a:solidFill>
                <a:latin typeface="Rockwell Extra Bold" panose="02060903040505020403" pitchFamily="18" charset="0"/>
              </a:rPr>
              <a:t>Sum</a:t>
            </a:r>
          </a:p>
        </p:txBody>
      </p:sp>
    </p:spTree>
    <p:extLst>
      <p:ext uri="{BB962C8B-B14F-4D97-AF65-F5344CB8AC3E}">
        <p14:creationId xmlns:p14="http://schemas.microsoft.com/office/powerpoint/2010/main" val="2817028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7305DE-C401-08A9-54BD-95805AF25579}"/>
              </a:ext>
            </a:extLst>
          </p:cNvPr>
          <p:cNvSpPr txBox="1"/>
          <p:nvPr/>
        </p:nvSpPr>
        <p:spPr>
          <a:xfrm>
            <a:off x="0" y="2107622"/>
            <a:ext cx="12192000" cy="12403395"/>
          </a:xfrm>
          <a:prstGeom prst="rect">
            <a:avLst/>
          </a:prstGeom>
          <a:noFill/>
        </p:spPr>
        <p:txBody>
          <a:bodyPr wrap="square" rtlCol="0" anchor="ctr">
            <a:spAutoFit/>
          </a:bodyPr>
          <a:lstStyle/>
          <a:p>
            <a:pPr algn="ctr"/>
            <a:r>
              <a:rPr lang="en-US" sz="10000" dirty="0">
                <a:latin typeface="Rockwell Extra Bold" panose="02060903040505020403" pitchFamily="18" charset="0"/>
              </a:rPr>
              <a:t>Function name.</a:t>
            </a:r>
          </a:p>
          <a:p>
            <a:pPr algn="ctr"/>
            <a:endParaRPr lang="en-US" sz="10000" dirty="0">
              <a:latin typeface="Rockwell Extra Bold" panose="02060903040505020403" pitchFamily="18" charset="0"/>
            </a:endParaRPr>
          </a:p>
          <a:p>
            <a:pPr algn="ctr"/>
            <a:r>
              <a:rPr lang="en-US" sz="10000" dirty="0">
                <a:latin typeface="Rockwell Extra Bold" panose="02060903040505020403" pitchFamily="18" charset="0"/>
              </a:rPr>
              <a:t>What the Function needs.</a:t>
            </a:r>
            <a:endParaRPr lang="ar-EG" sz="10000" dirty="0">
              <a:latin typeface="Rockwell Extra Bold" panose="02060903040505020403" pitchFamily="18" charset="0"/>
            </a:endParaRPr>
          </a:p>
          <a:p>
            <a:pPr algn="ctr"/>
            <a:endParaRPr lang="en-US" sz="10000" dirty="0">
              <a:latin typeface="Rockwell Extra Bold" panose="02060903040505020403" pitchFamily="18" charset="0"/>
            </a:endParaRPr>
          </a:p>
          <a:p>
            <a:pPr algn="ctr"/>
            <a:r>
              <a:rPr lang="en-US" sz="10000" dirty="0">
                <a:latin typeface="Rockwell Extra Bold" panose="02060903040505020403" pitchFamily="18" charset="0"/>
              </a:rPr>
              <a:t>What to expect.</a:t>
            </a:r>
            <a:endParaRPr lang="ar-EG" sz="10000" dirty="0">
              <a:latin typeface="Rockwell Extra Bold" panose="02060903040505020403" pitchFamily="18" charset="0"/>
            </a:endParaRPr>
          </a:p>
        </p:txBody>
      </p:sp>
      <p:sp useBgFill="1">
        <p:nvSpPr>
          <p:cNvPr id="6" name="Rectangle 5">
            <a:extLst>
              <a:ext uri="{FF2B5EF4-FFF2-40B4-BE49-F238E27FC236}">
                <a16:creationId xmlns:a16="http://schemas.microsoft.com/office/drawing/2014/main" id="{66D629F7-7407-42AC-553A-03E4A9F62603}"/>
              </a:ext>
            </a:extLst>
          </p:cNvPr>
          <p:cNvSpPr/>
          <p:nvPr/>
        </p:nvSpPr>
        <p:spPr>
          <a:xfrm>
            <a:off x="-654628" y="-1359478"/>
            <a:ext cx="13030200" cy="34671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latin typeface="Rockwell Extra Bold" panose="02060903040505020403" pitchFamily="18" charset="0"/>
              </a:rPr>
              <a:t>Function Signature</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 useBgFill="1">
        <p:nvSpPr>
          <p:cNvPr id="5" name="Rectangle 4">
            <a:extLst>
              <a:ext uri="{FF2B5EF4-FFF2-40B4-BE49-F238E27FC236}">
                <a16:creationId xmlns:a16="http://schemas.microsoft.com/office/drawing/2014/main" id="{B28612CB-9E63-3935-1531-69A6EA00DFFA}"/>
              </a:ext>
            </a:extLst>
          </p:cNvPr>
          <p:cNvSpPr/>
          <p:nvPr/>
        </p:nvSpPr>
        <p:spPr>
          <a:xfrm>
            <a:off x="-476250" y="5505450"/>
            <a:ext cx="13030200" cy="302894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4398911"/>
      </p:ext>
    </p:extLst>
  </p:cSld>
  <p:clrMapOvr>
    <a:masterClrMapping/>
  </p:clrMapOvr>
  <p:transition spd="slow">
    <p:push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5CF8D40-8E9C-6145-254F-BAD105331A18}"/>
              </a:ext>
            </a:extLst>
          </p:cNvPr>
          <p:cNvSpPr/>
          <p:nvPr/>
        </p:nvSpPr>
        <p:spPr>
          <a:xfrm>
            <a:off x="1549400" y="846281"/>
            <a:ext cx="9093200" cy="48006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0" dirty="0">
                <a:solidFill>
                  <a:schemeClr val="tx1"/>
                </a:solidFill>
                <a:effectLst>
                  <a:outerShdw blurRad="50800" dist="38100" dir="2700000" algn="tl" rotWithShape="0">
                    <a:prstClr val="black">
                      <a:alpha val="40000"/>
                    </a:prstClr>
                  </a:outerShdw>
                </a:effectLst>
                <a:latin typeface="Rockwell Extra Bold" panose="02060903040505020403" pitchFamily="18" charset="0"/>
              </a:rPr>
              <a:t>WHAT</a:t>
            </a:r>
          </a:p>
          <a:p>
            <a:pPr algn="ctr"/>
            <a:r>
              <a:rPr lang="en-US" sz="20000" dirty="0">
                <a:solidFill>
                  <a:schemeClr val="tx1"/>
                </a:solidFill>
                <a:effectLst>
                  <a:outerShdw blurRad="50800" dist="38100" dir="2700000" algn="tl" rotWithShape="0">
                    <a:prstClr val="black">
                      <a:alpha val="40000"/>
                    </a:prstClr>
                  </a:outerShdw>
                </a:effectLst>
                <a:latin typeface="Rockwell Extra Bold" panose="02060903040505020403" pitchFamily="18" charset="0"/>
              </a:rPr>
              <a:t>NOT</a:t>
            </a:r>
          </a:p>
          <a:p>
            <a:pPr algn="ctr"/>
            <a:r>
              <a:rPr lang="en-US" sz="20000" dirty="0">
                <a:solidFill>
                  <a:schemeClr val="tx1"/>
                </a:solidFill>
                <a:effectLst>
                  <a:outerShdw blurRad="50800" dist="38100" dir="2700000" algn="tl" rotWithShape="0">
                    <a:prstClr val="black">
                      <a:alpha val="40000"/>
                    </a:prstClr>
                  </a:outerShdw>
                </a:effectLst>
                <a:latin typeface="Rockwell Extra Bold" panose="02060903040505020403" pitchFamily="18" charset="0"/>
              </a:rPr>
              <a:t>HOW</a:t>
            </a:r>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useBgFill="1">
        <p:nvSpPr>
          <p:cNvPr id="3" name="Rectangle 2">
            <a:extLst>
              <a:ext uri="{FF2B5EF4-FFF2-40B4-BE49-F238E27FC236}">
                <a16:creationId xmlns:a16="http://schemas.microsoft.com/office/drawing/2014/main" id="{D5301FE3-DB47-7C61-E093-A722A3044EE3}"/>
              </a:ext>
            </a:extLst>
          </p:cNvPr>
          <p:cNvSpPr/>
          <p:nvPr/>
        </p:nvSpPr>
        <p:spPr>
          <a:xfrm>
            <a:off x="1155700" y="4800600"/>
            <a:ext cx="9880600" cy="3378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 name="Rectangle 3">
            <a:extLst>
              <a:ext uri="{FF2B5EF4-FFF2-40B4-BE49-F238E27FC236}">
                <a16:creationId xmlns:a16="http://schemas.microsoft.com/office/drawing/2014/main" id="{542E8DD8-1933-2915-B829-0A1AC0E034D5}"/>
              </a:ext>
            </a:extLst>
          </p:cNvPr>
          <p:cNvSpPr/>
          <p:nvPr/>
        </p:nvSpPr>
        <p:spPr>
          <a:xfrm>
            <a:off x="1155700" y="-1084119"/>
            <a:ext cx="9880600" cy="3378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102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7305DE-C401-08A9-54BD-95805AF25579}"/>
              </a:ext>
            </a:extLst>
          </p:cNvPr>
          <p:cNvSpPr txBox="1"/>
          <p:nvPr/>
        </p:nvSpPr>
        <p:spPr>
          <a:xfrm>
            <a:off x="0" y="-2955117"/>
            <a:ext cx="12192000" cy="12403395"/>
          </a:xfrm>
          <a:prstGeom prst="rect">
            <a:avLst/>
          </a:prstGeom>
          <a:noFill/>
        </p:spPr>
        <p:txBody>
          <a:bodyPr wrap="square" rtlCol="0" anchor="ctr">
            <a:spAutoFit/>
          </a:bodyPr>
          <a:lstStyle/>
          <a:p>
            <a:pPr algn="ctr"/>
            <a:r>
              <a:rPr lang="en-US" sz="10000" dirty="0">
                <a:latin typeface="Rockwell Extra Bold" panose="02060903040505020403" pitchFamily="18" charset="0"/>
              </a:rPr>
              <a:t>Function name.</a:t>
            </a:r>
          </a:p>
          <a:p>
            <a:pPr algn="ctr"/>
            <a:endParaRPr lang="en-US" sz="10000" dirty="0">
              <a:latin typeface="Rockwell Extra Bold" panose="02060903040505020403" pitchFamily="18" charset="0"/>
            </a:endParaRPr>
          </a:p>
          <a:p>
            <a:pPr algn="ctr"/>
            <a:r>
              <a:rPr lang="en-US" sz="10000" dirty="0">
                <a:latin typeface="Rockwell Extra Bold" panose="02060903040505020403" pitchFamily="18" charset="0"/>
              </a:rPr>
              <a:t>What the Function needs.</a:t>
            </a:r>
            <a:endParaRPr lang="ar-EG" sz="10000" dirty="0">
              <a:latin typeface="Rockwell Extra Bold" panose="02060903040505020403" pitchFamily="18" charset="0"/>
            </a:endParaRPr>
          </a:p>
          <a:p>
            <a:pPr algn="ctr"/>
            <a:endParaRPr lang="en-US" sz="10000" dirty="0">
              <a:latin typeface="Rockwell Extra Bold" panose="02060903040505020403" pitchFamily="18" charset="0"/>
            </a:endParaRPr>
          </a:p>
          <a:p>
            <a:pPr algn="ctr"/>
            <a:r>
              <a:rPr lang="en-US" sz="10000" dirty="0">
                <a:latin typeface="Rockwell Extra Bold" panose="02060903040505020403" pitchFamily="18" charset="0"/>
              </a:rPr>
              <a:t>What to expect.</a:t>
            </a:r>
            <a:endParaRPr lang="ar-EG" sz="10000" dirty="0">
              <a:latin typeface="Rockwell Extra Bold" panose="02060903040505020403" pitchFamily="18" charset="0"/>
            </a:endParaRPr>
          </a:p>
        </p:txBody>
      </p:sp>
      <p:sp useBgFill="1">
        <p:nvSpPr>
          <p:cNvPr id="6" name="Rectangle 5">
            <a:extLst>
              <a:ext uri="{FF2B5EF4-FFF2-40B4-BE49-F238E27FC236}">
                <a16:creationId xmlns:a16="http://schemas.microsoft.com/office/drawing/2014/main" id="{66D629F7-7407-42AC-553A-03E4A9F62603}"/>
              </a:ext>
            </a:extLst>
          </p:cNvPr>
          <p:cNvSpPr/>
          <p:nvPr/>
        </p:nvSpPr>
        <p:spPr>
          <a:xfrm>
            <a:off x="-654628" y="-1359478"/>
            <a:ext cx="13030200" cy="34671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latin typeface="Rockwell Extra Bold" panose="02060903040505020403" pitchFamily="18" charset="0"/>
              </a:rPr>
              <a:t>Function Signature</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 useBgFill="1">
        <p:nvSpPr>
          <p:cNvPr id="2" name="Rectangle 1">
            <a:extLst>
              <a:ext uri="{FF2B5EF4-FFF2-40B4-BE49-F238E27FC236}">
                <a16:creationId xmlns:a16="http://schemas.microsoft.com/office/drawing/2014/main" id="{13D556DB-28CD-2BCC-0158-AD481E71DF8C}"/>
              </a:ext>
            </a:extLst>
          </p:cNvPr>
          <p:cNvSpPr/>
          <p:nvPr/>
        </p:nvSpPr>
        <p:spPr>
          <a:xfrm>
            <a:off x="-476250" y="6553200"/>
            <a:ext cx="13030200" cy="198119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564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7305DE-C401-08A9-54BD-95805AF25579}"/>
              </a:ext>
            </a:extLst>
          </p:cNvPr>
          <p:cNvSpPr txBox="1"/>
          <p:nvPr/>
        </p:nvSpPr>
        <p:spPr>
          <a:xfrm>
            <a:off x="-57150" y="1074510"/>
            <a:ext cx="12192000" cy="4708981"/>
          </a:xfrm>
          <a:prstGeom prst="rect">
            <a:avLst/>
          </a:prstGeom>
          <a:noFill/>
        </p:spPr>
        <p:txBody>
          <a:bodyPr wrap="square" rtlCol="0" anchor="ctr">
            <a:spAutoFit/>
          </a:bodyPr>
          <a:lstStyle/>
          <a:p>
            <a:pPr algn="ctr"/>
            <a:r>
              <a:rPr lang="en-US" sz="10000" dirty="0">
                <a:latin typeface="Rockwell Extra Bold" panose="02060903040505020403" pitchFamily="18" charset="0"/>
              </a:rPr>
              <a:t>What the Function needs.</a:t>
            </a:r>
            <a:endParaRPr lang="ar-EG" sz="10000" dirty="0">
              <a:latin typeface="Rockwell Extra Bold" panose="02060903040505020403" pitchFamily="18" charset="0"/>
            </a:endParaRPr>
          </a:p>
        </p:txBody>
      </p:sp>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latin typeface="Rockwell Extra Bold" panose="02060903040505020403" pitchFamily="18" charset="0"/>
              </a:rPr>
              <a:t>Function Signature</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Tree>
    <p:extLst>
      <p:ext uri="{BB962C8B-B14F-4D97-AF65-F5344CB8AC3E}">
        <p14:creationId xmlns:p14="http://schemas.microsoft.com/office/powerpoint/2010/main" val="17219672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latin typeface="Rockwell Extra Bold" panose="02060903040505020403" pitchFamily="18" charset="0"/>
              </a:rPr>
              <a:t>What the Function needs.</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
        <p:nvSpPr>
          <p:cNvPr id="2" name="TextBox 1">
            <a:extLst>
              <a:ext uri="{FF2B5EF4-FFF2-40B4-BE49-F238E27FC236}">
                <a16:creationId xmlns:a16="http://schemas.microsoft.com/office/drawing/2014/main" id="{36CAE506-D3D8-ABA6-5B09-3A268AD670A3}"/>
              </a:ext>
            </a:extLst>
          </p:cNvPr>
          <p:cNvSpPr txBox="1"/>
          <p:nvPr/>
        </p:nvSpPr>
        <p:spPr>
          <a:xfrm>
            <a:off x="1104900" y="1651590"/>
            <a:ext cx="9982200" cy="2400657"/>
          </a:xfrm>
          <a:prstGeom prst="rect">
            <a:avLst/>
          </a:prstGeom>
          <a:noFill/>
        </p:spPr>
        <p:txBody>
          <a:bodyPr wrap="square" rtlCol="0">
            <a:spAutoFit/>
          </a:bodyPr>
          <a:lstStyle/>
          <a:p>
            <a:pPr algn="ctr"/>
            <a:r>
              <a:rPr lang="en-US" sz="7500" dirty="0">
                <a:latin typeface="Rockwell Extra Bold" panose="02060903040505020403" pitchFamily="18" charset="0"/>
              </a:rPr>
              <a:t>Inputs for our Function.</a:t>
            </a:r>
          </a:p>
        </p:txBody>
      </p:sp>
    </p:spTree>
    <p:extLst>
      <p:ext uri="{BB962C8B-B14F-4D97-AF65-F5344CB8AC3E}">
        <p14:creationId xmlns:p14="http://schemas.microsoft.com/office/powerpoint/2010/main" val="2986206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latin typeface="Rockwell Extra Bold" panose="02060903040505020403" pitchFamily="18" charset="0"/>
              </a:rPr>
              <a:t>What the Function needs.</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
        <p:nvSpPr>
          <p:cNvPr id="2" name="TextBox 1">
            <a:extLst>
              <a:ext uri="{FF2B5EF4-FFF2-40B4-BE49-F238E27FC236}">
                <a16:creationId xmlns:a16="http://schemas.microsoft.com/office/drawing/2014/main" id="{36CAE506-D3D8-ABA6-5B09-3A268AD670A3}"/>
              </a:ext>
            </a:extLst>
          </p:cNvPr>
          <p:cNvSpPr txBox="1"/>
          <p:nvPr/>
        </p:nvSpPr>
        <p:spPr>
          <a:xfrm>
            <a:off x="1104900" y="1651590"/>
            <a:ext cx="9982200" cy="3170099"/>
          </a:xfrm>
          <a:prstGeom prst="rect">
            <a:avLst/>
          </a:prstGeom>
          <a:noFill/>
        </p:spPr>
        <p:txBody>
          <a:bodyPr wrap="square" rtlCol="0">
            <a:spAutoFit/>
          </a:bodyPr>
          <a:lstStyle/>
          <a:p>
            <a:pPr algn="ctr"/>
            <a:r>
              <a:rPr lang="en-US" sz="5000" dirty="0">
                <a:latin typeface="Rockwell Extra Bold" panose="02060903040505020403" pitchFamily="18" charset="0"/>
              </a:rPr>
              <a:t>For example,</a:t>
            </a:r>
          </a:p>
          <a:p>
            <a:pPr algn="ctr"/>
            <a:r>
              <a:rPr lang="en-US" sz="5000" dirty="0">
                <a:latin typeface="Rockwell Extra Bold" panose="02060903040505020403" pitchFamily="18" charset="0"/>
              </a:rPr>
              <a:t>To create a Function that adds 2 numbers, it will need 2 inputs.</a:t>
            </a:r>
          </a:p>
        </p:txBody>
      </p:sp>
    </p:spTree>
    <p:extLst>
      <p:ext uri="{BB962C8B-B14F-4D97-AF65-F5344CB8AC3E}">
        <p14:creationId xmlns:p14="http://schemas.microsoft.com/office/powerpoint/2010/main" val="1387207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latin typeface="Rockwell Extra Bold" panose="02060903040505020403" pitchFamily="18" charset="0"/>
              </a:rPr>
              <a:t>What the Function needs.</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
        <p:nvSpPr>
          <p:cNvPr id="2" name="TextBox 1">
            <a:extLst>
              <a:ext uri="{FF2B5EF4-FFF2-40B4-BE49-F238E27FC236}">
                <a16:creationId xmlns:a16="http://schemas.microsoft.com/office/drawing/2014/main" id="{36CAE506-D3D8-ABA6-5B09-3A268AD670A3}"/>
              </a:ext>
            </a:extLst>
          </p:cNvPr>
          <p:cNvSpPr txBox="1"/>
          <p:nvPr/>
        </p:nvSpPr>
        <p:spPr>
          <a:xfrm>
            <a:off x="1104900" y="1651590"/>
            <a:ext cx="9982200" cy="1631216"/>
          </a:xfrm>
          <a:prstGeom prst="rect">
            <a:avLst/>
          </a:prstGeom>
          <a:noFill/>
        </p:spPr>
        <p:txBody>
          <a:bodyPr wrap="square" rtlCol="0">
            <a:spAutoFit/>
          </a:bodyPr>
          <a:lstStyle/>
          <a:p>
            <a:pPr algn="ctr"/>
            <a:r>
              <a:rPr lang="en-US" sz="5000" dirty="0">
                <a:latin typeface="Rockwell Extra Bold" panose="02060903040505020403" pitchFamily="18" charset="0"/>
              </a:rPr>
              <a:t>Inputs can be constant values or variables.</a:t>
            </a:r>
          </a:p>
        </p:txBody>
      </p:sp>
    </p:spTree>
    <p:extLst>
      <p:ext uri="{BB962C8B-B14F-4D97-AF65-F5344CB8AC3E}">
        <p14:creationId xmlns:p14="http://schemas.microsoft.com/office/powerpoint/2010/main" val="1262316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latin typeface="Rockwell Extra Bold" panose="02060903040505020403" pitchFamily="18" charset="0"/>
              </a:rPr>
              <a:t>What the Function needs.</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
        <p:nvSpPr>
          <p:cNvPr id="4" name="Rectangle 3">
            <a:extLst>
              <a:ext uri="{FF2B5EF4-FFF2-40B4-BE49-F238E27FC236}">
                <a16:creationId xmlns:a16="http://schemas.microsoft.com/office/drawing/2014/main" id="{F1892569-4D69-026B-DA4D-85213CA60AAC}"/>
              </a:ext>
            </a:extLst>
          </p:cNvPr>
          <p:cNvSpPr/>
          <p:nvPr/>
        </p:nvSpPr>
        <p:spPr>
          <a:xfrm>
            <a:off x="4724400" y="1217467"/>
            <a:ext cx="1371600" cy="1168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Rockwell Extra Bold" panose="02060903040505020403" pitchFamily="18" charset="0"/>
              </a:rPr>
              <a:t>X</a:t>
            </a:r>
          </a:p>
        </p:txBody>
      </p:sp>
      <p:sp>
        <p:nvSpPr>
          <p:cNvPr id="5" name="Rectangle 4">
            <a:extLst>
              <a:ext uri="{FF2B5EF4-FFF2-40B4-BE49-F238E27FC236}">
                <a16:creationId xmlns:a16="http://schemas.microsoft.com/office/drawing/2014/main" id="{09097777-01D0-7433-88B8-97B3F24A2B7D}"/>
              </a:ext>
            </a:extLst>
          </p:cNvPr>
          <p:cNvSpPr/>
          <p:nvPr/>
        </p:nvSpPr>
        <p:spPr>
          <a:xfrm>
            <a:off x="6317672" y="1188892"/>
            <a:ext cx="1371600" cy="1168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Rockwell Extra Bold" panose="02060903040505020403" pitchFamily="18" charset="0"/>
              </a:rPr>
              <a:t>Y</a:t>
            </a:r>
          </a:p>
        </p:txBody>
      </p:sp>
      <p:sp>
        <p:nvSpPr>
          <p:cNvPr id="19" name="Rectangle 18">
            <a:extLst>
              <a:ext uri="{FF2B5EF4-FFF2-40B4-BE49-F238E27FC236}">
                <a16:creationId xmlns:a16="http://schemas.microsoft.com/office/drawing/2014/main" id="{39D4B9D9-83A1-B9EF-F6BA-A9503E396982}"/>
              </a:ext>
            </a:extLst>
          </p:cNvPr>
          <p:cNvSpPr/>
          <p:nvPr/>
        </p:nvSpPr>
        <p:spPr>
          <a:xfrm>
            <a:off x="1666875" y="3867150"/>
            <a:ext cx="8858250" cy="25273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0" dirty="0">
                <a:solidFill>
                  <a:schemeClr val="tx1"/>
                </a:solidFill>
                <a:latin typeface="Rockwell Extra Bold" panose="02060903040505020403" pitchFamily="18" charset="0"/>
              </a:rPr>
              <a:t>Sum</a:t>
            </a:r>
          </a:p>
        </p:txBody>
      </p:sp>
    </p:spTree>
    <p:extLst>
      <p:ext uri="{BB962C8B-B14F-4D97-AF65-F5344CB8AC3E}">
        <p14:creationId xmlns:p14="http://schemas.microsoft.com/office/powerpoint/2010/main" val="4278067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55112E-17 -1.48148E-6 L 0.05625 0.47871 " pathEditMode="relative" rAng="0" ptsTypes="AA">
                                      <p:cBhvr>
                                        <p:cTn id="6" dur="2000" fill="hold"/>
                                        <p:tgtEl>
                                          <p:spTgt spid="4"/>
                                        </p:tgtEl>
                                        <p:attrNameLst>
                                          <p:attrName>ppt_x</p:attrName>
                                          <p:attrName>ppt_y</p:attrName>
                                        </p:attrNameLst>
                                      </p:cBhvr>
                                      <p:rCtr x="2812" y="23935"/>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8.33333E-7 -4.81481E-6 L -0.07448 0.48288 " pathEditMode="relative" rAng="0" ptsTypes="AA">
                                      <p:cBhvr>
                                        <p:cTn id="10" dur="2000" fill="hold"/>
                                        <p:tgtEl>
                                          <p:spTgt spid="5"/>
                                        </p:tgtEl>
                                        <p:attrNameLst>
                                          <p:attrName>ppt_x</p:attrName>
                                          <p:attrName>ppt_y</p:attrName>
                                        </p:attrNameLst>
                                      </p:cBhvr>
                                      <p:rCtr x="-3724" y="241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latin typeface="Rockwell Extra Bold" panose="02060903040505020403" pitchFamily="18" charset="0"/>
              </a:rPr>
              <a:t>What the Function needs.</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
        <p:nvSpPr>
          <p:cNvPr id="2" name="TextBox 1">
            <a:extLst>
              <a:ext uri="{FF2B5EF4-FFF2-40B4-BE49-F238E27FC236}">
                <a16:creationId xmlns:a16="http://schemas.microsoft.com/office/drawing/2014/main" id="{36CAE506-D3D8-ABA6-5B09-3A268AD670A3}"/>
              </a:ext>
            </a:extLst>
          </p:cNvPr>
          <p:cNvSpPr txBox="1"/>
          <p:nvPr/>
        </p:nvSpPr>
        <p:spPr>
          <a:xfrm>
            <a:off x="1104900" y="1651590"/>
            <a:ext cx="9982200" cy="3939540"/>
          </a:xfrm>
          <a:prstGeom prst="rect">
            <a:avLst/>
          </a:prstGeom>
          <a:noFill/>
        </p:spPr>
        <p:txBody>
          <a:bodyPr wrap="square" rtlCol="0">
            <a:spAutoFit/>
          </a:bodyPr>
          <a:lstStyle/>
          <a:p>
            <a:pPr algn="ctr"/>
            <a:r>
              <a:rPr lang="en-US" sz="5000" dirty="0">
                <a:latin typeface="Rockwell Extra Bold" panose="02060903040505020403" pitchFamily="18" charset="0"/>
              </a:rPr>
              <a:t>Function input can be other Function output.</a:t>
            </a:r>
          </a:p>
          <a:p>
            <a:pPr algn="ctr"/>
            <a:r>
              <a:rPr lang="en-US" sz="5000" dirty="0">
                <a:latin typeface="Rockwell Extra Bold" panose="02060903040505020403" pitchFamily="18" charset="0"/>
              </a:rPr>
              <a:t>IF the Function RETURNS </a:t>
            </a:r>
          </a:p>
          <a:p>
            <a:pPr algn="ctr"/>
            <a:r>
              <a:rPr lang="en-US" sz="5000" dirty="0">
                <a:latin typeface="Rockwell Extra Bold" panose="02060903040505020403" pitchFamily="18" charset="0"/>
              </a:rPr>
              <a:t>the same datatype.</a:t>
            </a:r>
          </a:p>
          <a:p>
            <a:pPr algn="ctr"/>
            <a:r>
              <a:rPr lang="en-US" sz="5000" dirty="0">
                <a:latin typeface="Rockwell Extra Bold" panose="02060903040505020403" pitchFamily="18" charset="0"/>
              </a:rPr>
              <a:t>(More on that later)</a:t>
            </a:r>
          </a:p>
        </p:txBody>
      </p:sp>
    </p:spTree>
    <p:extLst>
      <p:ext uri="{BB962C8B-B14F-4D97-AF65-F5344CB8AC3E}">
        <p14:creationId xmlns:p14="http://schemas.microsoft.com/office/powerpoint/2010/main" val="460903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latin typeface="Rockwell Extra Bold" panose="02060903040505020403" pitchFamily="18" charset="0"/>
              </a:rPr>
              <a:t>What the Function needs.</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
        <p:nvSpPr>
          <p:cNvPr id="5" name="Rectangle 4">
            <a:extLst>
              <a:ext uri="{FF2B5EF4-FFF2-40B4-BE49-F238E27FC236}">
                <a16:creationId xmlns:a16="http://schemas.microsoft.com/office/drawing/2014/main" id="{09097777-01D0-7433-88B8-97B3F24A2B7D}"/>
              </a:ext>
            </a:extLst>
          </p:cNvPr>
          <p:cNvSpPr/>
          <p:nvPr/>
        </p:nvSpPr>
        <p:spPr>
          <a:xfrm>
            <a:off x="6717722" y="2010207"/>
            <a:ext cx="1371600" cy="1168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Rockwell Extra Bold" panose="02060903040505020403" pitchFamily="18" charset="0"/>
              </a:rPr>
              <a:t>Z</a:t>
            </a:r>
          </a:p>
        </p:txBody>
      </p:sp>
      <p:sp>
        <p:nvSpPr>
          <p:cNvPr id="19" name="Rectangle 18">
            <a:extLst>
              <a:ext uri="{FF2B5EF4-FFF2-40B4-BE49-F238E27FC236}">
                <a16:creationId xmlns:a16="http://schemas.microsoft.com/office/drawing/2014/main" id="{39D4B9D9-83A1-B9EF-F6BA-A9503E396982}"/>
              </a:ext>
            </a:extLst>
          </p:cNvPr>
          <p:cNvSpPr/>
          <p:nvPr/>
        </p:nvSpPr>
        <p:spPr>
          <a:xfrm>
            <a:off x="1666875" y="3867150"/>
            <a:ext cx="8858250" cy="25273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0" dirty="0">
                <a:solidFill>
                  <a:schemeClr val="tx1"/>
                </a:solidFill>
                <a:latin typeface="Rockwell Extra Bold" panose="02060903040505020403" pitchFamily="18" charset="0"/>
              </a:rPr>
              <a:t>Sum</a:t>
            </a:r>
          </a:p>
        </p:txBody>
      </p:sp>
      <p:sp>
        <p:nvSpPr>
          <p:cNvPr id="2" name="Rectangle 1">
            <a:extLst>
              <a:ext uri="{FF2B5EF4-FFF2-40B4-BE49-F238E27FC236}">
                <a16:creationId xmlns:a16="http://schemas.microsoft.com/office/drawing/2014/main" id="{0C5AEF05-142A-6105-067E-4C407686090A}"/>
              </a:ext>
            </a:extLst>
          </p:cNvPr>
          <p:cNvSpPr/>
          <p:nvPr/>
        </p:nvSpPr>
        <p:spPr>
          <a:xfrm>
            <a:off x="2850572" y="2016557"/>
            <a:ext cx="3009900" cy="11557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0" dirty="0">
                <a:solidFill>
                  <a:schemeClr val="tx1"/>
                </a:solidFill>
                <a:latin typeface="Rockwell Extra Bold" panose="02060903040505020403" pitchFamily="18" charset="0"/>
              </a:rPr>
              <a:t>Sum</a:t>
            </a:r>
          </a:p>
        </p:txBody>
      </p:sp>
      <p:sp>
        <p:nvSpPr>
          <p:cNvPr id="6" name="Rectangle 5">
            <a:extLst>
              <a:ext uri="{FF2B5EF4-FFF2-40B4-BE49-F238E27FC236}">
                <a16:creationId xmlns:a16="http://schemas.microsoft.com/office/drawing/2014/main" id="{F12215E5-BDB2-3343-6191-149EC6D34077}"/>
              </a:ext>
            </a:extLst>
          </p:cNvPr>
          <p:cNvSpPr/>
          <p:nvPr/>
        </p:nvSpPr>
        <p:spPr>
          <a:xfrm>
            <a:off x="3276600" y="880124"/>
            <a:ext cx="749300" cy="7783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Rockwell Extra Bold" panose="02060903040505020403" pitchFamily="18" charset="0"/>
              </a:rPr>
              <a:t>X</a:t>
            </a:r>
          </a:p>
        </p:txBody>
      </p:sp>
      <p:sp>
        <p:nvSpPr>
          <p:cNvPr id="7" name="Rectangle 6">
            <a:extLst>
              <a:ext uri="{FF2B5EF4-FFF2-40B4-BE49-F238E27FC236}">
                <a16:creationId xmlns:a16="http://schemas.microsoft.com/office/drawing/2014/main" id="{FED70083-A162-07E7-4DB9-D4594D148FC0}"/>
              </a:ext>
            </a:extLst>
          </p:cNvPr>
          <p:cNvSpPr/>
          <p:nvPr/>
        </p:nvSpPr>
        <p:spPr>
          <a:xfrm>
            <a:off x="4368222" y="880124"/>
            <a:ext cx="749300" cy="7783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Rockwell Extra Bold" panose="02060903040505020403" pitchFamily="18" charset="0"/>
              </a:rPr>
              <a:t>Y</a:t>
            </a:r>
          </a:p>
        </p:txBody>
      </p:sp>
    </p:spTree>
    <p:extLst>
      <p:ext uri="{BB962C8B-B14F-4D97-AF65-F5344CB8AC3E}">
        <p14:creationId xmlns:p14="http://schemas.microsoft.com/office/powerpoint/2010/main" val="2365850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8.33333E-7 -3.7037E-6 L 0.03073 0.21227 " pathEditMode="relative" rAng="0" ptsTypes="AA">
                                      <p:cBhvr>
                                        <p:cTn id="6" dur="2000" fill="hold"/>
                                        <p:tgtEl>
                                          <p:spTgt spid="6"/>
                                        </p:tgtEl>
                                        <p:attrNameLst>
                                          <p:attrName>ppt_x</p:attrName>
                                          <p:attrName>ppt_y</p:attrName>
                                        </p:attrNameLst>
                                      </p:cBhvr>
                                      <p:rCtr x="1536" y="10602"/>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2.5E-6 -3.7037E-6 L -0.03073 0.18056 " pathEditMode="relative" rAng="0" ptsTypes="AA">
                                      <p:cBhvr>
                                        <p:cTn id="14" dur="2000" fill="hold"/>
                                        <p:tgtEl>
                                          <p:spTgt spid="7"/>
                                        </p:tgtEl>
                                        <p:attrNameLst>
                                          <p:attrName>ppt_x</p:attrName>
                                          <p:attrName>ppt_y</p:attrName>
                                        </p:attrNameLst>
                                      </p:cBhvr>
                                      <p:rCtr x="-1536" y="9028"/>
                                    </p:animMotion>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0" nodeType="clickEffect">
                                  <p:stCondLst>
                                    <p:cond delay="0"/>
                                  </p:stCondLst>
                                  <p:childTnLst>
                                    <p:animMotion origin="layout" path="M -1.66667E-6 -7.40741E-7 L 0.14271 0.39398 " pathEditMode="relative" rAng="0" ptsTypes="AA">
                                      <p:cBhvr>
                                        <p:cTn id="22" dur="2000" fill="hold"/>
                                        <p:tgtEl>
                                          <p:spTgt spid="2"/>
                                        </p:tgtEl>
                                        <p:attrNameLst>
                                          <p:attrName>ppt_x</p:attrName>
                                          <p:attrName>ppt_y</p:attrName>
                                        </p:attrNameLst>
                                      </p:cBhvr>
                                      <p:rCtr x="7135" y="19699"/>
                                    </p:animMotion>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grpId="0" nodeType="clickEffect">
                                  <p:stCondLst>
                                    <p:cond delay="0"/>
                                  </p:stCondLst>
                                  <p:childTnLst>
                                    <p:animMotion origin="layout" path="M -1.66667E-6 -7.40741E-7 L -0.07448 0.48287 " pathEditMode="relative" rAng="0" ptsTypes="AA">
                                      <p:cBhvr>
                                        <p:cTn id="30" dur="2000" fill="hold"/>
                                        <p:tgtEl>
                                          <p:spTgt spid="5"/>
                                        </p:tgtEl>
                                        <p:attrNameLst>
                                          <p:attrName>ppt_x</p:attrName>
                                          <p:attrName>ppt_y</p:attrName>
                                        </p:attrNameLst>
                                      </p:cBhvr>
                                      <p:rCtr x="-3724" y="24144"/>
                                    </p:animMotion>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2" grpId="0" animBg="1"/>
      <p:bldP spid="2" grpId="1" animBg="1"/>
      <p:bldP spid="6" grpId="0" animBg="1"/>
      <p:bldP spid="6" grpId="1" animBg="1"/>
      <p:bldP spid="7" grpId="0" animBg="1"/>
      <p:bldP spid="7"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latin typeface="Rockwell Extra Bold" panose="02060903040505020403" pitchFamily="18" charset="0"/>
              </a:rPr>
              <a:t>What the Function needs.</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
        <p:nvSpPr>
          <p:cNvPr id="2" name="TextBox 1">
            <a:extLst>
              <a:ext uri="{FF2B5EF4-FFF2-40B4-BE49-F238E27FC236}">
                <a16:creationId xmlns:a16="http://schemas.microsoft.com/office/drawing/2014/main" id="{36CAE506-D3D8-ABA6-5B09-3A268AD670A3}"/>
              </a:ext>
            </a:extLst>
          </p:cNvPr>
          <p:cNvSpPr txBox="1"/>
          <p:nvPr/>
        </p:nvSpPr>
        <p:spPr>
          <a:xfrm>
            <a:off x="1104900" y="1651590"/>
            <a:ext cx="9982200" cy="3170099"/>
          </a:xfrm>
          <a:prstGeom prst="rect">
            <a:avLst/>
          </a:prstGeom>
          <a:noFill/>
        </p:spPr>
        <p:txBody>
          <a:bodyPr wrap="square" rtlCol="0">
            <a:spAutoFit/>
          </a:bodyPr>
          <a:lstStyle/>
          <a:p>
            <a:pPr algn="ctr"/>
            <a:r>
              <a:rPr lang="en-US" sz="5000" dirty="0">
                <a:latin typeface="Rockwell Extra Bold" panose="02060903040505020403" pitchFamily="18" charset="0"/>
              </a:rPr>
              <a:t>Sometimes it might not need any input.</a:t>
            </a:r>
          </a:p>
          <a:p>
            <a:pPr algn="ctr"/>
            <a:r>
              <a:rPr lang="en-US" sz="5000" dirty="0">
                <a:latin typeface="Rockwell Extra Bold" panose="02060903040505020403" pitchFamily="18" charset="0"/>
              </a:rPr>
              <a:t>(Very common in game development.)</a:t>
            </a:r>
          </a:p>
        </p:txBody>
      </p:sp>
    </p:spTree>
    <p:extLst>
      <p:ext uri="{BB962C8B-B14F-4D97-AF65-F5344CB8AC3E}">
        <p14:creationId xmlns:p14="http://schemas.microsoft.com/office/powerpoint/2010/main" val="3168038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latin typeface="Rockwell Extra Bold" panose="02060903040505020403" pitchFamily="18" charset="0"/>
              </a:rPr>
              <a:t>What the Function needs.</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
        <p:nvSpPr>
          <p:cNvPr id="2" name="TextBox 1">
            <a:extLst>
              <a:ext uri="{FF2B5EF4-FFF2-40B4-BE49-F238E27FC236}">
                <a16:creationId xmlns:a16="http://schemas.microsoft.com/office/drawing/2014/main" id="{36CAE506-D3D8-ABA6-5B09-3A268AD670A3}"/>
              </a:ext>
            </a:extLst>
          </p:cNvPr>
          <p:cNvSpPr txBox="1"/>
          <p:nvPr/>
        </p:nvSpPr>
        <p:spPr>
          <a:xfrm>
            <a:off x="1104900" y="1651590"/>
            <a:ext cx="9982200" cy="3939540"/>
          </a:xfrm>
          <a:prstGeom prst="rect">
            <a:avLst/>
          </a:prstGeom>
          <a:noFill/>
        </p:spPr>
        <p:txBody>
          <a:bodyPr wrap="square" rtlCol="0">
            <a:spAutoFit/>
          </a:bodyPr>
          <a:lstStyle/>
          <a:p>
            <a:pPr algn="ctr"/>
            <a:r>
              <a:rPr lang="en-US" sz="5000" dirty="0">
                <a:latin typeface="Rockwell Extra Bold" panose="02060903040505020403" pitchFamily="18" charset="0"/>
              </a:rPr>
              <a:t>Like a Function that just fires a gun.</a:t>
            </a:r>
          </a:p>
          <a:p>
            <a:pPr algn="ctr"/>
            <a:r>
              <a:rPr lang="en-US" sz="5000" dirty="0">
                <a:latin typeface="Rockwell Extra Bold" panose="02060903040505020403" pitchFamily="18" charset="0"/>
              </a:rPr>
              <a:t>It doesn’t need an input. It will always do its own thing.</a:t>
            </a:r>
          </a:p>
        </p:txBody>
      </p:sp>
    </p:spTree>
    <p:extLst>
      <p:ext uri="{BB962C8B-B14F-4D97-AF65-F5344CB8AC3E}">
        <p14:creationId xmlns:p14="http://schemas.microsoft.com/office/powerpoint/2010/main" val="2897672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8FE042F-0046-8500-B616-52C3DD374734}"/>
              </a:ext>
            </a:extLst>
          </p:cNvPr>
          <p:cNvSpPr/>
          <p:nvPr/>
        </p:nvSpPr>
        <p:spPr>
          <a:xfrm>
            <a:off x="1549400" y="-2011219"/>
            <a:ext cx="9093200" cy="48006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0" dirty="0">
                <a:solidFill>
                  <a:schemeClr val="tx1"/>
                </a:solidFill>
                <a:effectLst>
                  <a:outerShdw blurRad="50800" dist="38100" dir="2700000" algn="tl" rotWithShape="0">
                    <a:prstClr val="black">
                      <a:alpha val="40000"/>
                    </a:prstClr>
                  </a:outerShdw>
                </a:effectLst>
                <a:latin typeface="Rockwell Extra Bold" panose="02060903040505020403" pitchFamily="18" charset="0"/>
              </a:rPr>
              <a:t>WHAT</a:t>
            </a:r>
          </a:p>
          <a:p>
            <a:pPr algn="ctr"/>
            <a:r>
              <a:rPr lang="en-US" sz="20000" dirty="0">
                <a:solidFill>
                  <a:schemeClr val="tx1"/>
                </a:solidFill>
                <a:effectLst>
                  <a:outerShdw blurRad="50800" dist="38100" dir="2700000" algn="tl" rotWithShape="0">
                    <a:prstClr val="black">
                      <a:alpha val="40000"/>
                    </a:prstClr>
                  </a:outerShdw>
                </a:effectLst>
                <a:latin typeface="Rockwell Extra Bold" panose="02060903040505020403" pitchFamily="18" charset="0"/>
              </a:rPr>
              <a:t>NOT</a:t>
            </a:r>
          </a:p>
          <a:p>
            <a:pPr algn="ctr"/>
            <a:r>
              <a:rPr lang="en-US" sz="20000" dirty="0">
                <a:solidFill>
                  <a:schemeClr val="tx1"/>
                </a:solidFill>
                <a:effectLst>
                  <a:outerShdw blurRad="50800" dist="38100" dir="2700000" algn="tl" rotWithShape="0">
                    <a:prstClr val="black">
                      <a:alpha val="40000"/>
                    </a:prstClr>
                  </a:outerShdw>
                </a:effectLst>
                <a:latin typeface="Rockwell Extra Bold" panose="02060903040505020403" pitchFamily="18" charset="0"/>
              </a:rPr>
              <a:t>HOW</a:t>
            </a:r>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useBgFill="1">
        <p:nvSpPr>
          <p:cNvPr id="3" name="Rectangle 2">
            <a:extLst>
              <a:ext uri="{FF2B5EF4-FFF2-40B4-BE49-F238E27FC236}">
                <a16:creationId xmlns:a16="http://schemas.microsoft.com/office/drawing/2014/main" id="{D5301FE3-DB47-7C61-E093-A722A3044EE3}"/>
              </a:ext>
            </a:extLst>
          </p:cNvPr>
          <p:cNvSpPr/>
          <p:nvPr/>
        </p:nvSpPr>
        <p:spPr>
          <a:xfrm>
            <a:off x="1155700" y="4800600"/>
            <a:ext cx="9880600" cy="3378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 name="Rectangle 3">
            <a:extLst>
              <a:ext uri="{FF2B5EF4-FFF2-40B4-BE49-F238E27FC236}">
                <a16:creationId xmlns:a16="http://schemas.microsoft.com/office/drawing/2014/main" id="{542E8DD8-1933-2915-B829-0A1AC0E034D5}"/>
              </a:ext>
            </a:extLst>
          </p:cNvPr>
          <p:cNvSpPr/>
          <p:nvPr/>
        </p:nvSpPr>
        <p:spPr>
          <a:xfrm>
            <a:off x="1155700" y="-1084119"/>
            <a:ext cx="9880600" cy="3378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9E37A2B-0B3B-9C51-660A-CBDA4DCD40AE}"/>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IMPLEMENTATION</a:t>
            </a:r>
          </a:p>
        </p:txBody>
      </p:sp>
    </p:spTree>
    <p:extLst>
      <p:ext uri="{BB962C8B-B14F-4D97-AF65-F5344CB8AC3E}">
        <p14:creationId xmlns:p14="http://schemas.microsoft.com/office/powerpoint/2010/main" val="3893829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latin typeface="Rockwell Extra Bold" panose="02060903040505020403" pitchFamily="18" charset="0"/>
              </a:rPr>
              <a:t>What the Function needs.</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
        <p:nvSpPr>
          <p:cNvPr id="4" name="Arrow: Right 3">
            <a:extLst>
              <a:ext uri="{FF2B5EF4-FFF2-40B4-BE49-F238E27FC236}">
                <a16:creationId xmlns:a16="http://schemas.microsoft.com/office/drawing/2014/main" id="{AE5EB1A7-6FC9-F590-3153-BB37E802C22E}"/>
              </a:ext>
            </a:extLst>
          </p:cNvPr>
          <p:cNvSpPr/>
          <p:nvPr/>
        </p:nvSpPr>
        <p:spPr>
          <a:xfrm>
            <a:off x="3416300" y="2294659"/>
            <a:ext cx="914400" cy="2747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gun 1199096 PNG">
            <a:extLst>
              <a:ext uri="{FF2B5EF4-FFF2-40B4-BE49-F238E27FC236}">
                <a16:creationId xmlns:a16="http://schemas.microsoft.com/office/drawing/2014/main" id="{9D8F142F-23D7-8413-91C8-492C3071CC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508" y="2076450"/>
            <a:ext cx="4304992" cy="270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675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66667E-6 3.7037E-7 L 0.53229 -0.02014 " pathEditMode="relative" rAng="0" ptsTypes="AA">
                                      <p:cBhvr>
                                        <p:cTn id="6" dur="2000" fill="hold"/>
                                        <p:tgtEl>
                                          <p:spTgt spid="4"/>
                                        </p:tgtEl>
                                        <p:attrNameLst>
                                          <p:attrName>ppt_x</p:attrName>
                                          <p:attrName>ppt_y</p:attrName>
                                        </p:attrNameLst>
                                      </p:cBhvr>
                                      <p:rCtr x="26615" y="-10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7305DE-C401-08A9-54BD-95805AF25579}"/>
              </a:ext>
            </a:extLst>
          </p:cNvPr>
          <p:cNvSpPr txBox="1"/>
          <p:nvPr/>
        </p:nvSpPr>
        <p:spPr>
          <a:xfrm>
            <a:off x="0" y="-2955117"/>
            <a:ext cx="12192000" cy="12403395"/>
          </a:xfrm>
          <a:prstGeom prst="rect">
            <a:avLst/>
          </a:prstGeom>
          <a:noFill/>
        </p:spPr>
        <p:txBody>
          <a:bodyPr wrap="square" rtlCol="0" anchor="ctr">
            <a:spAutoFit/>
          </a:bodyPr>
          <a:lstStyle/>
          <a:p>
            <a:pPr algn="ctr"/>
            <a:r>
              <a:rPr lang="en-US" sz="10000" dirty="0">
                <a:latin typeface="Rockwell Extra Bold" panose="02060903040505020403" pitchFamily="18" charset="0"/>
              </a:rPr>
              <a:t>Function name.</a:t>
            </a:r>
          </a:p>
          <a:p>
            <a:pPr algn="ctr"/>
            <a:endParaRPr lang="en-US" sz="10000" dirty="0">
              <a:latin typeface="Rockwell Extra Bold" panose="02060903040505020403" pitchFamily="18" charset="0"/>
            </a:endParaRPr>
          </a:p>
          <a:p>
            <a:pPr algn="ctr"/>
            <a:r>
              <a:rPr lang="en-US" sz="10000" dirty="0">
                <a:latin typeface="Rockwell Extra Bold" panose="02060903040505020403" pitchFamily="18" charset="0"/>
              </a:rPr>
              <a:t>What the Function needs.</a:t>
            </a:r>
            <a:endParaRPr lang="ar-EG" sz="10000" dirty="0">
              <a:latin typeface="Rockwell Extra Bold" panose="02060903040505020403" pitchFamily="18" charset="0"/>
            </a:endParaRPr>
          </a:p>
          <a:p>
            <a:pPr algn="ctr"/>
            <a:endParaRPr lang="en-US" sz="10000" dirty="0">
              <a:latin typeface="Rockwell Extra Bold" panose="02060903040505020403" pitchFamily="18" charset="0"/>
            </a:endParaRPr>
          </a:p>
          <a:p>
            <a:pPr algn="ctr"/>
            <a:r>
              <a:rPr lang="en-US" sz="10000" dirty="0">
                <a:latin typeface="Rockwell Extra Bold" panose="02060903040505020403" pitchFamily="18" charset="0"/>
              </a:rPr>
              <a:t>What to expect.</a:t>
            </a:r>
            <a:endParaRPr lang="ar-EG" sz="10000" dirty="0">
              <a:latin typeface="Rockwell Extra Bold" panose="02060903040505020403" pitchFamily="18" charset="0"/>
            </a:endParaRPr>
          </a:p>
        </p:txBody>
      </p:sp>
      <p:sp useBgFill="1">
        <p:nvSpPr>
          <p:cNvPr id="6" name="Rectangle 5">
            <a:extLst>
              <a:ext uri="{FF2B5EF4-FFF2-40B4-BE49-F238E27FC236}">
                <a16:creationId xmlns:a16="http://schemas.microsoft.com/office/drawing/2014/main" id="{66D629F7-7407-42AC-553A-03E4A9F62603}"/>
              </a:ext>
            </a:extLst>
          </p:cNvPr>
          <p:cNvSpPr/>
          <p:nvPr/>
        </p:nvSpPr>
        <p:spPr>
          <a:xfrm>
            <a:off x="-654628" y="-1359478"/>
            <a:ext cx="13030200" cy="34671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latin typeface="Rockwell Extra Bold" panose="02060903040505020403" pitchFamily="18" charset="0"/>
              </a:rPr>
              <a:t>Function Signature</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 useBgFill="1">
        <p:nvSpPr>
          <p:cNvPr id="2" name="Rectangle 1">
            <a:extLst>
              <a:ext uri="{FF2B5EF4-FFF2-40B4-BE49-F238E27FC236}">
                <a16:creationId xmlns:a16="http://schemas.microsoft.com/office/drawing/2014/main" id="{13D556DB-28CD-2BCC-0158-AD481E71DF8C}"/>
              </a:ext>
            </a:extLst>
          </p:cNvPr>
          <p:cNvSpPr/>
          <p:nvPr/>
        </p:nvSpPr>
        <p:spPr>
          <a:xfrm>
            <a:off x="-476250" y="6553200"/>
            <a:ext cx="13030200" cy="198119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7382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7305DE-C401-08A9-54BD-95805AF25579}"/>
              </a:ext>
            </a:extLst>
          </p:cNvPr>
          <p:cNvSpPr txBox="1"/>
          <p:nvPr/>
        </p:nvSpPr>
        <p:spPr>
          <a:xfrm>
            <a:off x="-57150" y="-7424416"/>
            <a:ext cx="12192000" cy="12403395"/>
          </a:xfrm>
          <a:prstGeom prst="rect">
            <a:avLst/>
          </a:prstGeom>
          <a:noFill/>
        </p:spPr>
        <p:txBody>
          <a:bodyPr wrap="square" rtlCol="0" anchor="ctr">
            <a:spAutoFit/>
          </a:bodyPr>
          <a:lstStyle/>
          <a:p>
            <a:pPr algn="ctr"/>
            <a:r>
              <a:rPr lang="en-US" sz="10000" dirty="0">
                <a:latin typeface="Rockwell Extra Bold" panose="02060903040505020403" pitchFamily="18" charset="0"/>
              </a:rPr>
              <a:t>Function name.</a:t>
            </a:r>
          </a:p>
          <a:p>
            <a:pPr algn="ctr"/>
            <a:endParaRPr lang="en-US" sz="10000" dirty="0">
              <a:latin typeface="Rockwell Extra Bold" panose="02060903040505020403" pitchFamily="18" charset="0"/>
            </a:endParaRPr>
          </a:p>
          <a:p>
            <a:pPr algn="ctr"/>
            <a:r>
              <a:rPr lang="en-US" sz="10000" dirty="0">
                <a:latin typeface="Rockwell Extra Bold" panose="02060903040505020403" pitchFamily="18" charset="0"/>
              </a:rPr>
              <a:t>What the Function needs.</a:t>
            </a:r>
            <a:endParaRPr lang="ar-EG" sz="10000" dirty="0">
              <a:latin typeface="Rockwell Extra Bold" panose="02060903040505020403" pitchFamily="18" charset="0"/>
            </a:endParaRPr>
          </a:p>
          <a:p>
            <a:pPr algn="ctr"/>
            <a:endParaRPr lang="en-US" sz="10000" dirty="0">
              <a:latin typeface="Rockwell Extra Bold" panose="02060903040505020403" pitchFamily="18" charset="0"/>
            </a:endParaRPr>
          </a:p>
          <a:p>
            <a:pPr algn="ctr"/>
            <a:r>
              <a:rPr lang="en-US" sz="10000" dirty="0">
                <a:latin typeface="Rockwell Extra Bold" panose="02060903040505020403" pitchFamily="18" charset="0"/>
              </a:rPr>
              <a:t>What to expect.</a:t>
            </a:r>
            <a:endParaRPr lang="ar-EG" sz="10000" dirty="0">
              <a:latin typeface="Rockwell Extra Bold" panose="02060903040505020403" pitchFamily="18" charset="0"/>
            </a:endParaRPr>
          </a:p>
        </p:txBody>
      </p:sp>
      <p:sp useBgFill="1">
        <p:nvSpPr>
          <p:cNvPr id="6" name="Rectangle 5">
            <a:extLst>
              <a:ext uri="{FF2B5EF4-FFF2-40B4-BE49-F238E27FC236}">
                <a16:creationId xmlns:a16="http://schemas.microsoft.com/office/drawing/2014/main" id="{66D629F7-7407-42AC-553A-03E4A9F62603}"/>
              </a:ext>
            </a:extLst>
          </p:cNvPr>
          <p:cNvSpPr/>
          <p:nvPr/>
        </p:nvSpPr>
        <p:spPr>
          <a:xfrm>
            <a:off x="-654628" y="-1359478"/>
            <a:ext cx="13030200" cy="34671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latin typeface="Rockwell Extra Bold" panose="02060903040505020403" pitchFamily="18" charset="0"/>
              </a:rPr>
              <a:t>Function Signature</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 useBgFill="1">
        <p:nvSpPr>
          <p:cNvPr id="2" name="Rectangle 1">
            <a:extLst>
              <a:ext uri="{FF2B5EF4-FFF2-40B4-BE49-F238E27FC236}">
                <a16:creationId xmlns:a16="http://schemas.microsoft.com/office/drawing/2014/main" id="{13D556DB-28CD-2BCC-0158-AD481E71DF8C}"/>
              </a:ext>
            </a:extLst>
          </p:cNvPr>
          <p:cNvSpPr/>
          <p:nvPr/>
        </p:nvSpPr>
        <p:spPr>
          <a:xfrm>
            <a:off x="-476250" y="6553200"/>
            <a:ext cx="13030200" cy="198119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8392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7305DE-C401-08A9-54BD-95805AF25579}"/>
              </a:ext>
            </a:extLst>
          </p:cNvPr>
          <p:cNvSpPr txBox="1"/>
          <p:nvPr/>
        </p:nvSpPr>
        <p:spPr>
          <a:xfrm>
            <a:off x="0" y="2430973"/>
            <a:ext cx="12192000" cy="1631216"/>
          </a:xfrm>
          <a:prstGeom prst="rect">
            <a:avLst/>
          </a:prstGeom>
          <a:noFill/>
        </p:spPr>
        <p:txBody>
          <a:bodyPr wrap="square" rtlCol="0" anchor="ctr">
            <a:spAutoFit/>
          </a:bodyPr>
          <a:lstStyle/>
          <a:p>
            <a:pPr algn="ctr"/>
            <a:r>
              <a:rPr lang="en-US" sz="10000" dirty="0">
                <a:latin typeface="Rockwell Extra Bold" panose="02060903040505020403" pitchFamily="18" charset="0"/>
              </a:rPr>
              <a:t>What to expect.</a:t>
            </a:r>
            <a:endParaRPr lang="ar-EG" sz="10000" dirty="0">
              <a:latin typeface="Rockwell Extra Bold" panose="02060903040505020403" pitchFamily="18" charset="0"/>
            </a:endParaRPr>
          </a:p>
        </p:txBody>
      </p:sp>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latin typeface="Rockwell Extra Bold" panose="02060903040505020403" pitchFamily="18" charset="0"/>
              </a:rPr>
              <a:t>Function Signature</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Tree>
    <p:extLst>
      <p:ext uri="{BB962C8B-B14F-4D97-AF65-F5344CB8AC3E}">
        <p14:creationId xmlns:p14="http://schemas.microsoft.com/office/powerpoint/2010/main" val="1303598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latin typeface="Rockwell Extra Bold" panose="02060903040505020403" pitchFamily="18" charset="0"/>
              </a:rPr>
              <a:t>What to expect.</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
        <p:nvSpPr>
          <p:cNvPr id="2" name="TextBox 1">
            <a:extLst>
              <a:ext uri="{FF2B5EF4-FFF2-40B4-BE49-F238E27FC236}">
                <a16:creationId xmlns:a16="http://schemas.microsoft.com/office/drawing/2014/main" id="{D672B21D-99BF-42B9-77E5-505815E9CB54}"/>
              </a:ext>
            </a:extLst>
          </p:cNvPr>
          <p:cNvSpPr txBox="1"/>
          <p:nvPr/>
        </p:nvSpPr>
        <p:spPr>
          <a:xfrm>
            <a:off x="1104900" y="1651590"/>
            <a:ext cx="9982200" cy="3170099"/>
          </a:xfrm>
          <a:prstGeom prst="rect">
            <a:avLst/>
          </a:prstGeom>
          <a:noFill/>
        </p:spPr>
        <p:txBody>
          <a:bodyPr wrap="square" rtlCol="0">
            <a:spAutoFit/>
          </a:bodyPr>
          <a:lstStyle/>
          <a:p>
            <a:pPr algn="ctr"/>
            <a:r>
              <a:rPr lang="en-US" sz="5000" dirty="0">
                <a:latin typeface="Rockwell Extra Bold" panose="02060903040505020403" pitchFamily="18" charset="0"/>
              </a:rPr>
              <a:t>Functions should do some process.</a:t>
            </a:r>
          </a:p>
          <a:p>
            <a:pPr algn="ctr"/>
            <a:r>
              <a:rPr lang="en-US" sz="5000" dirty="0">
                <a:latin typeface="Rockwell Extra Bold" panose="02060903040505020403" pitchFamily="18" charset="0"/>
              </a:rPr>
              <a:t>We don’t care how it’s done.</a:t>
            </a:r>
          </a:p>
        </p:txBody>
      </p:sp>
    </p:spTree>
    <p:extLst>
      <p:ext uri="{BB962C8B-B14F-4D97-AF65-F5344CB8AC3E}">
        <p14:creationId xmlns:p14="http://schemas.microsoft.com/office/powerpoint/2010/main" val="2201789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latin typeface="Rockwell Extra Bold" panose="02060903040505020403" pitchFamily="18" charset="0"/>
              </a:rPr>
              <a:t>What to expect.</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
        <p:nvSpPr>
          <p:cNvPr id="2" name="TextBox 1">
            <a:extLst>
              <a:ext uri="{FF2B5EF4-FFF2-40B4-BE49-F238E27FC236}">
                <a16:creationId xmlns:a16="http://schemas.microsoft.com/office/drawing/2014/main" id="{D672B21D-99BF-42B9-77E5-505815E9CB54}"/>
              </a:ext>
            </a:extLst>
          </p:cNvPr>
          <p:cNvSpPr txBox="1"/>
          <p:nvPr/>
        </p:nvSpPr>
        <p:spPr>
          <a:xfrm>
            <a:off x="1104900" y="1651590"/>
            <a:ext cx="9982200" cy="3939540"/>
          </a:xfrm>
          <a:prstGeom prst="rect">
            <a:avLst/>
          </a:prstGeom>
          <a:noFill/>
        </p:spPr>
        <p:txBody>
          <a:bodyPr wrap="square" rtlCol="0">
            <a:spAutoFit/>
          </a:bodyPr>
          <a:lstStyle/>
          <a:p>
            <a:pPr algn="ctr"/>
            <a:r>
              <a:rPr lang="en-US" sz="5000" dirty="0">
                <a:latin typeface="Rockwell Extra Bold" panose="02060903040505020403" pitchFamily="18" charset="0"/>
              </a:rPr>
              <a:t>But sometimes, we would like to expect some results.</a:t>
            </a:r>
          </a:p>
          <a:p>
            <a:pPr algn="ctr"/>
            <a:r>
              <a:rPr lang="en-US" sz="5000" dirty="0">
                <a:latin typeface="Rockwell Extra Bold" panose="02060903040505020403" pitchFamily="18" charset="0"/>
              </a:rPr>
              <a:t>Functions could also RETURN a value</a:t>
            </a:r>
          </a:p>
        </p:txBody>
      </p:sp>
    </p:spTree>
    <p:extLst>
      <p:ext uri="{BB962C8B-B14F-4D97-AF65-F5344CB8AC3E}">
        <p14:creationId xmlns:p14="http://schemas.microsoft.com/office/powerpoint/2010/main" val="1295161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latin typeface="Rockwell Extra Bold" panose="02060903040505020403" pitchFamily="18" charset="0"/>
              </a:rPr>
              <a:t>What to expect.</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
        <p:nvSpPr>
          <p:cNvPr id="2" name="TextBox 1">
            <a:extLst>
              <a:ext uri="{FF2B5EF4-FFF2-40B4-BE49-F238E27FC236}">
                <a16:creationId xmlns:a16="http://schemas.microsoft.com/office/drawing/2014/main" id="{D672B21D-99BF-42B9-77E5-505815E9CB54}"/>
              </a:ext>
            </a:extLst>
          </p:cNvPr>
          <p:cNvSpPr txBox="1"/>
          <p:nvPr/>
        </p:nvSpPr>
        <p:spPr>
          <a:xfrm>
            <a:off x="1104900" y="1651590"/>
            <a:ext cx="9982200" cy="4708981"/>
          </a:xfrm>
          <a:prstGeom prst="rect">
            <a:avLst/>
          </a:prstGeom>
          <a:noFill/>
        </p:spPr>
        <p:txBody>
          <a:bodyPr wrap="square" rtlCol="0">
            <a:spAutoFit/>
          </a:bodyPr>
          <a:lstStyle/>
          <a:p>
            <a:pPr algn="ctr"/>
            <a:r>
              <a:rPr lang="en-US" sz="5000" dirty="0">
                <a:latin typeface="Rockwell Extra Bold" panose="02060903040505020403" pitchFamily="18" charset="0"/>
              </a:rPr>
              <a:t>When we use our Sum Function, we expect it to give back the result of the sum.</a:t>
            </a:r>
          </a:p>
          <a:p>
            <a:pPr algn="ctr"/>
            <a:r>
              <a:rPr lang="en-US" sz="5000" dirty="0">
                <a:latin typeface="Rockwell Extra Bold" panose="02060903040505020403" pitchFamily="18" charset="0"/>
              </a:rPr>
              <a:t>That is called a returned value.</a:t>
            </a:r>
          </a:p>
        </p:txBody>
      </p:sp>
    </p:spTree>
    <p:extLst>
      <p:ext uri="{BB962C8B-B14F-4D97-AF65-F5344CB8AC3E}">
        <p14:creationId xmlns:p14="http://schemas.microsoft.com/office/powerpoint/2010/main" val="3351797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latin typeface="Rockwell Extra Bold" panose="02060903040505020403" pitchFamily="18" charset="0"/>
              </a:rPr>
              <a:t>What to expect.</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
        <p:nvSpPr>
          <p:cNvPr id="2" name="TextBox 1">
            <a:extLst>
              <a:ext uri="{FF2B5EF4-FFF2-40B4-BE49-F238E27FC236}">
                <a16:creationId xmlns:a16="http://schemas.microsoft.com/office/drawing/2014/main" id="{D672B21D-99BF-42B9-77E5-505815E9CB54}"/>
              </a:ext>
            </a:extLst>
          </p:cNvPr>
          <p:cNvSpPr txBox="1"/>
          <p:nvPr/>
        </p:nvSpPr>
        <p:spPr>
          <a:xfrm>
            <a:off x="1104900" y="1651590"/>
            <a:ext cx="9982200" cy="861774"/>
          </a:xfrm>
          <a:prstGeom prst="rect">
            <a:avLst/>
          </a:prstGeom>
          <a:noFill/>
        </p:spPr>
        <p:txBody>
          <a:bodyPr wrap="square" rtlCol="0">
            <a:spAutoFit/>
          </a:bodyPr>
          <a:lstStyle/>
          <a:p>
            <a:pPr algn="ctr"/>
            <a:r>
              <a:rPr lang="en-US" sz="5000" dirty="0">
                <a:latin typeface="Rockwell Extra Bold" panose="02060903040505020403" pitchFamily="18" charset="0"/>
              </a:rPr>
              <a:t>It’s what we EXPECT</a:t>
            </a:r>
          </a:p>
        </p:txBody>
      </p:sp>
    </p:spTree>
    <p:extLst>
      <p:ext uri="{BB962C8B-B14F-4D97-AF65-F5344CB8AC3E}">
        <p14:creationId xmlns:p14="http://schemas.microsoft.com/office/powerpoint/2010/main" val="1329948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A2A39D3-1B3A-D9AC-961E-79D90EE32D14}"/>
              </a:ext>
            </a:extLst>
          </p:cNvPr>
          <p:cNvSpPr/>
          <p:nvPr/>
        </p:nvSpPr>
        <p:spPr>
          <a:xfrm>
            <a:off x="2850572" y="2010207"/>
            <a:ext cx="3009900" cy="11557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0" dirty="0">
                <a:solidFill>
                  <a:schemeClr val="tx1"/>
                </a:solidFill>
                <a:latin typeface="Rockwell Extra Bold" panose="02060903040505020403" pitchFamily="18" charset="0"/>
              </a:rPr>
              <a:t>30</a:t>
            </a:r>
          </a:p>
        </p:txBody>
      </p:sp>
      <p:sp>
        <p:nvSpPr>
          <p:cNvPr id="9" name="Rectangle 8">
            <a:extLst>
              <a:ext uri="{FF2B5EF4-FFF2-40B4-BE49-F238E27FC236}">
                <a16:creationId xmlns:a16="http://schemas.microsoft.com/office/drawing/2014/main" id="{4655D653-4646-B0F5-19A3-FB0980D2CE13}"/>
              </a:ext>
            </a:extLst>
          </p:cNvPr>
          <p:cNvSpPr/>
          <p:nvPr/>
        </p:nvSpPr>
        <p:spPr>
          <a:xfrm>
            <a:off x="1654175" y="3879850"/>
            <a:ext cx="8858250" cy="25273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0" dirty="0">
                <a:solidFill>
                  <a:schemeClr val="tx1"/>
                </a:solidFill>
                <a:latin typeface="Rockwell Extra Bold" panose="02060903040505020403" pitchFamily="18" charset="0"/>
              </a:rPr>
              <a:t>60</a:t>
            </a:r>
          </a:p>
        </p:txBody>
      </p:sp>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latin typeface="Rockwell Extra Bold" panose="02060903040505020403" pitchFamily="18" charset="0"/>
              </a:rPr>
              <a:t>What to expect.</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
        <p:nvSpPr>
          <p:cNvPr id="5" name="Rectangle 4">
            <a:extLst>
              <a:ext uri="{FF2B5EF4-FFF2-40B4-BE49-F238E27FC236}">
                <a16:creationId xmlns:a16="http://schemas.microsoft.com/office/drawing/2014/main" id="{09097777-01D0-7433-88B8-97B3F24A2B7D}"/>
              </a:ext>
            </a:extLst>
          </p:cNvPr>
          <p:cNvSpPr/>
          <p:nvPr/>
        </p:nvSpPr>
        <p:spPr>
          <a:xfrm>
            <a:off x="6717722" y="2010207"/>
            <a:ext cx="1371600" cy="1168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Rockwell Extra Bold" panose="02060903040505020403" pitchFamily="18" charset="0"/>
              </a:rPr>
              <a:t>30</a:t>
            </a:r>
          </a:p>
        </p:txBody>
      </p:sp>
      <p:sp>
        <p:nvSpPr>
          <p:cNvPr id="19" name="Rectangle 18">
            <a:extLst>
              <a:ext uri="{FF2B5EF4-FFF2-40B4-BE49-F238E27FC236}">
                <a16:creationId xmlns:a16="http://schemas.microsoft.com/office/drawing/2014/main" id="{39D4B9D9-83A1-B9EF-F6BA-A9503E396982}"/>
              </a:ext>
            </a:extLst>
          </p:cNvPr>
          <p:cNvSpPr/>
          <p:nvPr/>
        </p:nvSpPr>
        <p:spPr>
          <a:xfrm>
            <a:off x="1666875" y="3867150"/>
            <a:ext cx="8858250" cy="25273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0" dirty="0">
                <a:solidFill>
                  <a:schemeClr val="tx1"/>
                </a:solidFill>
                <a:latin typeface="Rockwell Extra Bold" panose="02060903040505020403" pitchFamily="18" charset="0"/>
              </a:rPr>
              <a:t>Sum</a:t>
            </a:r>
          </a:p>
        </p:txBody>
      </p:sp>
      <p:sp>
        <p:nvSpPr>
          <p:cNvPr id="2" name="Rectangle 1">
            <a:extLst>
              <a:ext uri="{FF2B5EF4-FFF2-40B4-BE49-F238E27FC236}">
                <a16:creationId xmlns:a16="http://schemas.microsoft.com/office/drawing/2014/main" id="{0C5AEF05-142A-6105-067E-4C407686090A}"/>
              </a:ext>
            </a:extLst>
          </p:cNvPr>
          <p:cNvSpPr/>
          <p:nvPr/>
        </p:nvSpPr>
        <p:spPr>
          <a:xfrm>
            <a:off x="2850572" y="2016557"/>
            <a:ext cx="3009900" cy="11557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0" dirty="0">
                <a:solidFill>
                  <a:schemeClr val="tx1"/>
                </a:solidFill>
                <a:latin typeface="Rockwell Extra Bold" panose="02060903040505020403" pitchFamily="18" charset="0"/>
              </a:rPr>
              <a:t>Sum</a:t>
            </a:r>
          </a:p>
        </p:txBody>
      </p:sp>
      <p:sp>
        <p:nvSpPr>
          <p:cNvPr id="6" name="Rectangle 5">
            <a:extLst>
              <a:ext uri="{FF2B5EF4-FFF2-40B4-BE49-F238E27FC236}">
                <a16:creationId xmlns:a16="http://schemas.microsoft.com/office/drawing/2014/main" id="{F12215E5-BDB2-3343-6191-149EC6D34077}"/>
              </a:ext>
            </a:extLst>
          </p:cNvPr>
          <p:cNvSpPr/>
          <p:nvPr/>
        </p:nvSpPr>
        <p:spPr>
          <a:xfrm>
            <a:off x="3276600" y="880124"/>
            <a:ext cx="749300" cy="7783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Rockwell Extra Bold" panose="02060903040505020403" pitchFamily="18" charset="0"/>
              </a:rPr>
              <a:t>10</a:t>
            </a:r>
          </a:p>
        </p:txBody>
      </p:sp>
      <p:sp>
        <p:nvSpPr>
          <p:cNvPr id="7" name="Rectangle 6">
            <a:extLst>
              <a:ext uri="{FF2B5EF4-FFF2-40B4-BE49-F238E27FC236}">
                <a16:creationId xmlns:a16="http://schemas.microsoft.com/office/drawing/2014/main" id="{FED70083-A162-07E7-4DB9-D4594D148FC0}"/>
              </a:ext>
            </a:extLst>
          </p:cNvPr>
          <p:cNvSpPr/>
          <p:nvPr/>
        </p:nvSpPr>
        <p:spPr>
          <a:xfrm>
            <a:off x="4368222" y="880124"/>
            <a:ext cx="749300" cy="7783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Rockwell Extra Bold" panose="02060903040505020403" pitchFamily="18" charset="0"/>
              </a:rPr>
              <a:t>20</a:t>
            </a:r>
          </a:p>
        </p:txBody>
      </p:sp>
    </p:spTree>
    <p:extLst>
      <p:ext uri="{BB962C8B-B14F-4D97-AF65-F5344CB8AC3E}">
        <p14:creationId xmlns:p14="http://schemas.microsoft.com/office/powerpoint/2010/main" val="2931475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8.33333E-7 -3.7037E-6 L 0.03073 0.21227 " pathEditMode="relative" rAng="0" ptsTypes="AA">
                                      <p:cBhvr>
                                        <p:cTn id="6" dur="2000" fill="hold"/>
                                        <p:tgtEl>
                                          <p:spTgt spid="6"/>
                                        </p:tgtEl>
                                        <p:attrNameLst>
                                          <p:attrName>ppt_x</p:attrName>
                                          <p:attrName>ppt_y</p:attrName>
                                        </p:attrNameLst>
                                      </p:cBhvr>
                                      <p:rCtr x="1536" y="10602"/>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2.5E-6 -3.7037E-6 L -0.03073 0.18056 " pathEditMode="relative" rAng="0" ptsTypes="AA">
                                      <p:cBhvr>
                                        <p:cTn id="14" dur="2000" fill="hold"/>
                                        <p:tgtEl>
                                          <p:spTgt spid="7"/>
                                        </p:tgtEl>
                                        <p:attrNameLst>
                                          <p:attrName>ppt_x</p:attrName>
                                          <p:attrName>ppt_y</p:attrName>
                                        </p:attrNameLst>
                                      </p:cBhvr>
                                      <p:rCtr x="-1536" y="9028"/>
                                    </p:animMotion>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0" nodeType="clickEffect">
                                  <p:stCondLst>
                                    <p:cond delay="0"/>
                                  </p:stCondLst>
                                  <p:childTnLst>
                                    <p:animMotion origin="layout" path="M -1.66667E-6 -4.81481E-6 L 0.14271 0.39399 " pathEditMode="relative" rAng="0" ptsTypes="AA">
                                      <p:cBhvr>
                                        <p:cTn id="26" dur="2000" fill="hold"/>
                                        <p:tgtEl>
                                          <p:spTgt spid="4"/>
                                        </p:tgtEl>
                                        <p:attrNameLst>
                                          <p:attrName>ppt_x</p:attrName>
                                          <p:attrName>ppt_y</p:attrName>
                                        </p:attrNameLst>
                                      </p:cBhvr>
                                      <p:rCtr x="7135" y="19699"/>
                                    </p:animMotion>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42" presetClass="path" presetSubtype="0" accel="50000" decel="50000" fill="hold" grpId="0" nodeType="clickEffect">
                                  <p:stCondLst>
                                    <p:cond delay="0"/>
                                  </p:stCondLst>
                                  <p:childTnLst>
                                    <p:animMotion origin="layout" path="M -1.66667E-6 -7.40741E-7 L -0.07448 0.48287 " pathEditMode="relative" rAng="0" ptsTypes="AA">
                                      <p:cBhvr>
                                        <p:cTn id="34" dur="2000" fill="hold"/>
                                        <p:tgtEl>
                                          <p:spTgt spid="5"/>
                                        </p:tgtEl>
                                        <p:attrNameLst>
                                          <p:attrName>ppt_x</p:attrName>
                                          <p:attrName>ppt_y</p:attrName>
                                        </p:attrNameLst>
                                      </p:cBhvr>
                                      <p:rCtr x="-3724" y="24144"/>
                                    </p:animMotion>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0" nodeType="clickEffect">
                                  <p:stCondLst>
                                    <p:cond delay="0"/>
                                  </p:stCondLst>
                                  <p:childTnLst>
                                    <p:animEffect transition="out" filter="fade">
                                      <p:cBhvr>
                                        <p:cTn id="42" dur="500"/>
                                        <p:tgtEl>
                                          <p:spTgt spid="19"/>
                                        </p:tgtEl>
                                      </p:cBhvr>
                                    </p:animEffect>
                                    <p:set>
                                      <p:cBhvr>
                                        <p:cTn id="43"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19" grpId="0" animBg="1"/>
      <p:bldP spid="2" grpId="0" animBg="1"/>
      <p:bldP spid="6" grpId="0" animBg="1"/>
      <p:bldP spid="6" grpId="1" animBg="1"/>
      <p:bldP spid="7" grpId="0" animBg="1"/>
      <p:bldP spid="7" grpId="1"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Function</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
        <p:nvSpPr>
          <p:cNvPr id="2" name="TextBox 1">
            <a:extLst>
              <a:ext uri="{FF2B5EF4-FFF2-40B4-BE49-F238E27FC236}">
                <a16:creationId xmlns:a16="http://schemas.microsoft.com/office/drawing/2014/main" id="{DA2968F2-5849-5651-EADE-0899AE0FBEF5}"/>
              </a:ext>
            </a:extLst>
          </p:cNvPr>
          <p:cNvSpPr txBox="1"/>
          <p:nvPr/>
        </p:nvSpPr>
        <p:spPr>
          <a:xfrm>
            <a:off x="-152400" y="2180287"/>
            <a:ext cx="12192000" cy="3046988"/>
          </a:xfrm>
          <a:prstGeom prst="rect">
            <a:avLst/>
          </a:prstGeom>
          <a:noFill/>
        </p:spPr>
        <p:txBody>
          <a:bodyPr wrap="square" rtlCol="0">
            <a:spAutoFit/>
          </a:bodyPr>
          <a:lstStyle/>
          <a:p>
            <a:pPr algn="ctr"/>
            <a:r>
              <a:rPr lang="en-US" sz="9600" dirty="0">
                <a:latin typeface="Rockwell Extra Bold" panose="02060903040505020403" pitchFamily="18" charset="0"/>
              </a:rPr>
              <a:t>Function Signature</a:t>
            </a:r>
          </a:p>
        </p:txBody>
      </p:sp>
    </p:spTree>
    <p:extLst>
      <p:ext uri="{BB962C8B-B14F-4D97-AF65-F5344CB8AC3E}">
        <p14:creationId xmlns:p14="http://schemas.microsoft.com/office/powerpoint/2010/main" val="1390185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Function</a:t>
            </a:r>
          </a:p>
        </p:txBody>
      </p:sp>
      <p:sp>
        <p:nvSpPr>
          <p:cNvPr id="2" name="TextBox 1">
            <a:extLst>
              <a:ext uri="{FF2B5EF4-FFF2-40B4-BE49-F238E27FC236}">
                <a16:creationId xmlns:a16="http://schemas.microsoft.com/office/drawing/2014/main" id="{AB493D30-D878-26A1-9CEC-06EC5B0B45ED}"/>
              </a:ext>
            </a:extLst>
          </p:cNvPr>
          <p:cNvSpPr txBox="1"/>
          <p:nvPr/>
        </p:nvSpPr>
        <p:spPr>
          <a:xfrm>
            <a:off x="0" y="1843950"/>
            <a:ext cx="12192000" cy="3170099"/>
          </a:xfrm>
          <a:prstGeom prst="rect">
            <a:avLst/>
          </a:prstGeom>
          <a:noFill/>
        </p:spPr>
        <p:txBody>
          <a:bodyPr wrap="square" rtlCol="0" anchor="ctr">
            <a:spAutoFit/>
          </a:bodyPr>
          <a:lstStyle/>
          <a:p>
            <a:pPr algn="ctr"/>
            <a:r>
              <a:rPr lang="en-US" sz="10000" dirty="0">
                <a:latin typeface="Rockwell Extra Bold" panose="02060903040505020403" pitchFamily="18" charset="0"/>
              </a:rPr>
              <a:t>Functions simplify CODE</a:t>
            </a:r>
          </a:p>
        </p:txBody>
      </p:sp>
    </p:spTree>
    <p:extLst>
      <p:ext uri="{BB962C8B-B14F-4D97-AF65-F5344CB8AC3E}">
        <p14:creationId xmlns:p14="http://schemas.microsoft.com/office/powerpoint/2010/main" val="1810579381"/>
      </p:ext>
    </p:extLst>
  </p:cSld>
  <p:clrMapOvr>
    <a:masterClrMapping/>
  </p:clrMapOvr>
  <p:transition spd="slow">
    <p:push dir="d"/>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Function Signature</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
        <p:nvSpPr>
          <p:cNvPr id="2" name="TextBox 1">
            <a:extLst>
              <a:ext uri="{FF2B5EF4-FFF2-40B4-BE49-F238E27FC236}">
                <a16:creationId xmlns:a16="http://schemas.microsoft.com/office/drawing/2014/main" id="{DA2968F2-5849-5651-EADE-0899AE0FBEF5}"/>
              </a:ext>
            </a:extLst>
          </p:cNvPr>
          <p:cNvSpPr txBox="1"/>
          <p:nvPr/>
        </p:nvSpPr>
        <p:spPr>
          <a:xfrm>
            <a:off x="-152400" y="2180287"/>
            <a:ext cx="12192000" cy="1569660"/>
          </a:xfrm>
          <a:prstGeom prst="rect">
            <a:avLst/>
          </a:prstGeom>
          <a:noFill/>
        </p:spPr>
        <p:txBody>
          <a:bodyPr wrap="square" rtlCol="0">
            <a:spAutoFit/>
          </a:bodyPr>
          <a:lstStyle/>
          <a:p>
            <a:pPr algn="ctr"/>
            <a:r>
              <a:rPr lang="en-US" sz="9600" dirty="0">
                <a:latin typeface="Rockwell Extra Bold" panose="02060903040505020403" pitchFamily="18" charset="0"/>
              </a:rPr>
              <a:t>C#</a:t>
            </a:r>
          </a:p>
        </p:txBody>
      </p:sp>
    </p:spTree>
    <p:extLst>
      <p:ext uri="{BB962C8B-B14F-4D97-AF65-F5344CB8AC3E}">
        <p14:creationId xmlns:p14="http://schemas.microsoft.com/office/powerpoint/2010/main" val="316606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Function Signature C#</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
        <p:nvSpPr>
          <p:cNvPr id="4" name="TextBox 3">
            <a:extLst>
              <a:ext uri="{FF2B5EF4-FFF2-40B4-BE49-F238E27FC236}">
                <a16:creationId xmlns:a16="http://schemas.microsoft.com/office/drawing/2014/main" id="{5D902CA6-A8BE-DE70-5A7F-07174A08B9F1}"/>
              </a:ext>
            </a:extLst>
          </p:cNvPr>
          <p:cNvSpPr txBox="1"/>
          <p:nvPr/>
        </p:nvSpPr>
        <p:spPr>
          <a:xfrm>
            <a:off x="1104900" y="1651590"/>
            <a:ext cx="9982200" cy="2400657"/>
          </a:xfrm>
          <a:prstGeom prst="rect">
            <a:avLst/>
          </a:prstGeom>
          <a:noFill/>
        </p:spPr>
        <p:txBody>
          <a:bodyPr wrap="square" rtlCol="0">
            <a:spAutoFit/>
          </a:bodyPr>
          <a:lstStyle/>
          <a:p>
            <a:pPr algn="ctr"/>
            <a:r>
              <a:rPr lang="en-US" sz="5000" dirty="0">
                <a:latin typeface="Rockwell Extra Bold" panose="02060903040505020403" pitchFamily="18" charset="0"/>
              </a:rPr>
              <a:t>Function signatures are split into the 3 parts we talked about earlier.</a:t>
            </a:r>
          </a:p>
        </p:txBody>
      </p:sp>
    </p:spTree>
    <p:extLst>
      <p:ext uri="{BB962C8B-B14F-4D97-AF65-F5344CB8AC3E}">
        <p14:creationId xmlns:p14="http://schemas.microsoft.com/office/powerpoint/2010/main" val="1251025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Function Signature C#</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pic>
        <p:nvPicPr>
          <p:cNvPr id="7" name="Picture 6">
            <a:extLst>
              <a:ext uri="{FF2B5EF4-FFF2-40B4-BE49-F238E27FC236}">
                <a16:creationId xmlns:a16="http://schemas.microsoft.com/office/drawing/2014/main" id="{174AC8EF-3C6E-719A-D2E5-F1AA08997B00}"/>
              </a:ext>
            </a:extLst>
          </p:cNvPr>
          <p:cNvPicPr>
            <a:picLocks noChangeAspect="1"/>
          </p:cNvPicPr>
          <p:nvPr/>
        </p:nvPicPr>
        <p:blipFill>
          <a:blip r:embed="rId2"/>
          <a:stretch>
            <a:fillRect/>
          </a:stretch>
        </p:blipFill>
        <p:spPr>
          <a:xfrm>
            <a:off x="155911" y="2922732"/>
            <a:ext cx="11880178" cy="1562098"/>
          </a:xfrm>
          <a:prstGeom prst="rect">
            <a:avLst/>
          </a:prstGeom>
        </p:spPr>
      </p:pic>
    </p:spTree>
    <p:extLst>
      <p:ext uri="{BB962C8B-B14F-4D97-AF65-F5344CB8AC3E}">
        <p14:creationId xmlns:p14="http://schemas.microsoft.com/office/powerpoint/2010/main" val="593648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Function Signature C#</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pic>
        <p:nvPicPr>
          <p:cNvPr id="7" name="Picture 6">
            <a:extLst>
              <a:ext uri="{FF2B5EF4-FFF2-40B4-BE49-F238E27FC236}">
                <a16:creationId xmlns:a16="http://schemas.microsoft.com/office/drawing/2014/main" id="{174AC8EF-3C6E-719A-D2E5-F1AA08997B00}"/>
              </a:ext>
            </a:extLst>
          </p:cNvPr>
          <p:cNvPicPr>
            <a:picLocks noChangeAspect="1"/>
          </p:cNvPicPr>
          <p:nvPr/>
        </p:nvPicPr>
        <p:blipFill>
          <a:blip r:embed="rId2"/>
          <a:stretch>
            <a:fillRect/>
          </a:stretch>
        </p:blipFill>
        <p:spPr>
          <a:xfrm>
            <a:off x="-2810688" y="1038608"/>
            <a:ext cx="28519476" cy="3749962"/>
          </a:xfrm>
          <a:prstGeom prst="rect">
            <a:avLst/>
          </a:prstGeom>
        </p:spPr>
      </p:pic>
      <p:sp useBgFill="1">
        <p:nvSpPr>
          <p:cNvPr id="5" name="Rectangle 4">
            <a:extLst>
              <a:ext uri="{FF2B5EF4-FFF2-40B4-BE49-F238E27FC236}">
                <a16:creationId xmlns:a16="http://schemas.microsoft.com/office/drawing/2014/main" id="{A2873548-0601-63A4-AB40-059E3E3ECF9A}"/>
              </a:ext>
            </a:extLst>
          </p:cNvPr>
          <p:cNvSpPr/>
          <p:nvPr/>
        </p:nvSpPr>
        <p:spPr>
          <a:xfrm>
            <a:off x="-800100" y="1038608"/>
            <a:ext cx="3486150" cy="672465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Rectangle 5">
            <a:extLst>
              <a:ext uri="{FF2B5EF4-FFF2-40B4-BE49-F238E27FC236}">
                <a16:creationId xmlns:a16="http://schemas.microsoft.com/office/drawing/2014/main" id="{E1B560EC-6E64-E0DE-B249-C53977F7BC7F}"/>
              </a:ext>
            </a:extLst>
          </p:cNvPr>
          <p:cNvSpPr/>
          <p:nvPr/>
        </p:nvSpPr>
        <p:spPr>
          <a:xfrm>
            <a:off x="6858000" y="950191"/>
            <a:ext cx="5663044" cy="672465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E85F2F4-1F36-A468-15C0-252547C9C7F9}"/>
              </a:ext>
            </a:extLst>
          </p:cNvPr>
          <p:cNvSpPr txBox="1"/>
          <p:nvPr/>
        </p:nvSpPr>
        <p:spPr>
          <a:xfrm>
            <a:off x="-38100" y="5138367"/>
            <a:ext cx="12230100" cy="1631216"/>
          </a:xfrm>
          <a:prstGeom prst="rect">
            <a:avLst/>
          </a:prstGeom>
          <a:noFill/>
        </p:spPr>
        <p:txBody>
          <a:bodyPr wrap="square" rtlCol="0">
            <a:spAutoFit/>
          </a:bodyPr>
          <a:lstStyle/>
          <a:p>
            <a:r>
              <a:rPr lang="en-US" sz="10000" dirty="0">
                <a:latin typeface="Rockwell Extra Bold" panose="02060903040505020403" pitchFamily="18" charset="0"/>
              </a:rPr>
              <a:t>Function Name</a:t>
            </a:r>
          </a:p>
        </p:txBody>
      </p:sp>
    </p:spTree>
    <p:extLst>
      <p:ext uri="{BB962C8B-B14F-4D97-AF65-F5344CB8AC3E}">
        <p14:creationId xmlns:p14="http://schemas.microsoft.com/office/powerpoint/2010/main" val="3491315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Function Name</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
        <p:nvSpPr>
          <p:cNvPr id="10" name="TextBox 9">
            <a:extLst>
              <a:ext uri="{FF2B5EF4-FFF2-40B4-BE49-F238E27FC236}">
                <a16:creationId xmlns:a16="http://schemas.microsoft.com/office/drawing/2014/main" id="{CE85F2F4-1F36-A468-15C0-252547C9C7F9}"/>
              </a:ext>
            </a:extLst>
          </p:cNvPr>
          <p:cNvSpPr txBox="1"/>
          <p:nvPr/>
        </p:nvSpPr>
        <p:spPr>
          <a:xfrm>
            <a:off x="-171450" y="2430973"/>
            <a:ext cx="12230100" cy="1631216"/>
          </a:xfrm>
          <a:prstGeom prst="rect">
            <a:avLst/>
          </a:prstGeom>
          <a:noFill/>
        </p:spPr>
        <p:txBody>
          <a:bodyPr wrap="square" rtlCol="0">
            <a:spAutoFit/>
          </a:bodyPr>
          <a:lstStyle/>
          <a:p>
            <a:pPr algn="ctr"/>
            <a:r>
              <a:rPr lang="en-US" sz="5000" dirty="0">
                <a:latin typeface="Rockwell Extra Bold" panose="02060903040505020403" pitchFamily="18" charset="0"/>
              </a:rPr>
              <a:t>Functions can be named exactly like variables.</a:t>
            </a:r>
          </a:p>
        </p:txBody>
      </p:sp>
    </p:spTree>
    <p:extLst>
      <p:ext uri="{BB962C8B-B14F-4D97-AF65-F5344CB8AC3E}">
        <p14:creationId xmlns:p14="http://schemas.microsoft.com/office/powerpoint/2010/main" val="4151475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Function Name</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
        <p:nvSpPr>
          <p:cNvPr id="10" name="TextBox 9">
            <a:extLst>
              <a:ext uri="{FF2B5EF4-FFF2-40B4-BE49-F238E27FC236}">
                <a16:creationId xmlns:a16="http://schemas.microsoft.com/office/drawing/2014/main" id="{CE85F2F4-1F36-A468-15C0-252547C9C7F9}"/>
              </a:ext>
            </a:extLst>
          </p:cNvPr>
          <p:cNvSpPr txBox="1"/>
          <p:nvPr/>
        </p:nvSpPr>
        <p:spPr>
          <a:xfrm>
            <a:off x="-171450" y="2430973"/>
            <a:ext cx="12230100" cy="2400657"/>
          </a:xfrm>
          <a:prstGeom prst="rect">
            <a:avLst/>
          </a:prstGeom>
          <a:noFill/>
        </p:spPr>
        <p:txBody>
          <a:bodyPr wrap="square" rtlCol="0">
            <a:spAutoFit/>
          </a:bodyPr>
          <a:lstStyle/>
          <a:p>
            <a:pPr algn="ctr"/>
            <a:r>
              <a:rPr lang="en-US" sz="5000" dirty="0">
                <a:latin typeface="Rockwell Extra Bold" panose="02060903040505020403" pitchFamily="18" charset="0"/>
              </a:rPr>
              <a:t>There could be multiple functions with the same name</a:t>
            </a:r>
          </a:p>
          <a:p>
            <a:pPr algn="ctr"/>
            <a:r>
              <a:rPr lang="en-US" sz="5000" dirty="0">
                <a:latin typeface="Rockwell Extra Bold" panose="02060903040505020403" pitchFamily="18" charset="0"/>
              </a:rPr>
              <a:t>(More on that later)</a:t>
            </a:r>
          </a:p>
        </p:txBody>
      </p:sp>
    </p:spTree>
    <p:extLst>
      <p:ext uri="{BB962C8B-B14F-4D97-AF65-F5344CB8AC3E}">
        <p14:creationId xmlns:p14="http://schemas.microsoft.com/office/powerpoint/2010/main" val="551902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Function Name</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
        <p:nvSpPr>
          <p:cNvPr id="10" name="TextBox 9">
            <a:extLst>
              <a:ext uri="{FF2B5EF4-FFF2-40B4-BE49-F238E27FC236}">
                <a16:creationId xmlns:a16="http://schemas.microsoft.com/office/drawing/2014/main" id="{CE85F2F4-1F36-A468-15C0-252547C9C7F9}"/>
              </a:ext>
            </a:extLst>
          </p:cNvPr>
          <p:cNvSpPr txBox="1"/>
          <p:nvPr/>
        </p:nvSpPr>
        <p:spPr>
          <a:xfrm>
            <a:off x="0" y="2888173"/>
            <a:ext cx="12230100" cy="1631216"/>
          </a:xfrm>
          <a:prstGeom prst="rect">
            <a:avLst/>
          </a:prstGeom>
          <a:noFill/>
        </p:spPr>
        <p:txBody>
          <a:bodyPr wrap="square" rtlCol="0">
            <a:spAutoFit/>
          </a:bodyPr>
          <a:lstStyle/>
          <a:p>
            <a:pPr algn="ctr"/>
            <a:r>
              <a:rPr lang="en-US" sz="5000" dirty="0">
                <a:latin typeface="Rockwell Extra Bold" panose="02060903040505020403" pitchFamily="18" charset="0"/>
              </a:rPr>
              <a:t>But every function should have a UNIQUE Signature.</a:t>
            </a:r>
          </a:p>
        </p:txBody>
      </p:sp>
    </p:spTree>
    <p:extLst>
      <p:ext uri="{BB962C8B-B14F-4D97-AF65-F5344CB8AC3E}">
        <p14:creationId xmlns:p14="http://schemas.microsoft.com/office/powerpoint/2010/main" val="273242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Function Signature C#</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pic>
        <p:nvPicPr>
          <p:cNvPr id="7" name="Picture 6">
            <a:extLst>
              <a:ext uri="{FF2B5EF4-FFF2-40B4-BE49-F238E27FC236}">
                <a16:creationId xmlns:a16="http://schemas.microsoft.com/office/drawing/2014/main" id="{174AC8EF-3C6E-719A-D2E5-F1AA08997B00}"/>
              </a:ext>
            </a:extLst>
          </p:cNvPr>
          <p:cNvPicPr>
            <a:picLocks noChangeAspect="1"/>
          </p:cNvPicPr>
          <p:nvPr/>
        </p:nvPicPr>
        <p:blipFill>
          <a:blip r:embed="rId2"/>
          <a:stretch>
            <a:fillRect/>
          </a:stretch>
        </p:blipFill>
        <p:spPr>
          <a:xfrm>
            <a:off x="-2810688" y="1038608"/>
            <a:ext cx="28519476" cy="3749962"/>
          </a:xfrm>
          <a:prstGeom prst="rect">
            <a:avLst/>
          </a:prstGeom>
        </p:spPr>
      </p:pic>
      <p:sp useBgFill="1">
        <p:nvSpPr>
          <p:cNvPr id="5" name="Rectangle 4">
            <a:extLst>
              <a:ext uri="{FF2B5EF4-FFF2-40B4-BE49-F238E27FC236}">
                <a16:creationId xmlns:a16="http://schemas.microsoft.com/office/drawing/2014/main" id="{A2873548-0601-63A4-AB40-059E3E3ECF9A}"/>
              </a:ext>
            </a:extLst>
          </p:cNvPr>
          <p:cNvSpPr/>
          <p:nvPr/>
        </p:nvSpPr>
        <p:spPr>
          <a:xfrm>
            <a:off x="-800100" y="1038608"/>
            <a:ext cx="3486150" cy="672465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Rectangle 5">
            <a:extLst>
              <a:ext uri="{FF2B5EF4-FFF2-40B4-BE49-F238E27FC236}">
                <a16:creationId xmlns:a16="http://schemas.microsoft.com/office/drawing/2014/main" id="{E1B560EC-6E64-E0DE-B249-C53977F7BC7F}"/>
              </a:ext>
            </a:extLst>
          </p:cNvPr>
          <p:cNvSpPr/>
          <p:nvPr/>
        </p:nvSpPr>
        <p:spPr>
          <a:xfrm>
            <a:off x="6858000" y="950191"/>
            <a:ext cx="5663044" cy="672465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E85F2F4-1F36-A468-15C0-252547C9C7F9}"/>
              </a:ext>
            </a:extLst>
          </p:cNvPr>
          <p:cNvSpPr txBox="1"/>
          <p:nvPr/>
        </p:nvSpPr>
        <p:spPr>
          <a:xfrm>
            <a:off x="-38100" y="5138367"/>
            <a:ext cx="12230100" cy="1631216"/>
          </a:xfrm>
          <a:prstGeom prst="rect">
            <a:avLst/>
          </a:prstGeom>
          <a:noFill/>
        </p:spPr>
        <p:txBody>
          <a:bodyPr wrap="square" rtlCol="0">
            <a:spAutoFit/>
          </a:bodyPr>
          <a:lstStyle/>
          <a:p>
            <a:r>
              <a:rPr lang="en-US" sz="10000" dirty="0">
                <a:latin typeface="Rockwell Extra Bold" panose="02060903040505020403" pitchFamily="18" charset="0"/>
              </a:rPr>
              <a:t>Function Name</a:t>
            </a:r>
          </a:p>
        </p:txBody>
      </p:sp>
    </p:spTree>
    <p:extLst>
      <p:ext uri="{BB962C8B-B14F-4D97-AF65-F5344CB8AC3E}">
        <p14:creationId xmlns:p14="http://schemas.microsoft.com/office/powerpoint/2010/main" val="1273500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Function Signature C#</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pic>
        <p:nvPicPr>
          <p:cNvPr id="7" name="Picture 6">
            <a:extLst>
              <a:ext uri="{FF2B5EF4-FFF2-40B4-BE49-F238E27FC236}">
                <a16:creationId xmlns:a16="http://schemas.microsoft.com/office/drawing/2014/main" id="{174AC8EF-3C6E-719A-D2E5-F1AA08997B00}"/>
              </a:ext>
            </a:extLst>
          </p:cNvPr>
          <p:cNvPicPr>
            <a:picLocks noChangeAspect="1"/>
          </p:cNvPicPr>
          <p:nvPr/>
        </p:nvPicPr>
        <p:blipFill>
          <a:blip r:embed="rId2"/>
          <a:stretch>
            <a:fillRect/>
          </a:stretch>
        </p:blipFill>
        <p:spPr>
          <a:xfrm>
            <a:off x="2428062" y="1038608"/>
            <a:ext cx="28519476" cy="3749962"/>
          </a:xfrm>
          <a:prstGeom prst="rect">
            <a:avLst/>
          </a:prstGeom>
        </p:spPr>
      </p:pic>
      <p:sp useBgFill="1">
        <p:nvSpPr>
          <p:cNvPr id="5" name="Rectangle 4">
            <a:extLst>
              <a:ext uri="{FF2B5EF4-FFF2-40B4-BE49-F238E27FC236}">
                <a16:creationId xmlns:a16="http://schemas.microsoft.com/office/drawing/2014/main" id="{A2873548-0601-63A4-AB40-059E3E3ECF9A}"/>
              </a:ext>
            </a:extLst>
          </p:cNvPr>
          <p:cNvSpPr/>
          <p:nvPr/>
        </p:nvSpPr>
        <p:spPr>
          <a:xfrm>
            <a:off x="-800100" y="1038608"/>
            <a:ext cx="3486150" cy="672465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Rectangle 5">
            <a:extLst>
              <a:ext uri="{FF2B5EF4-FFF2-40B4-BE49-F238E27FC236}">
                <a16:creationId xmlns:a16="http://schemas.microsoft.com/office/drawing/2014/main" id="{E1B560EC-6E64-E0DE-B249-C53977F7BC7F}"/>
              </a:ext>
            </a:extLst>
          </p:cNvPr>
          <p:cNvSpPr/>
          <p:nvPr/>
        </p:nvSpPr>
        <p:spPr>
          <a:xfrm>
            <a:off x="6858000" y="950191"/>
            <a:ext cx="5663044" cy="672465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E85F2F4-1F36-A468-15C0-252547C9C7F9}"/>
              </a:ext>
            </a:extLst>
          </p:cNvPr>
          <p:cNvSpPr txBox="1"/>
          <p:nvPr/>
        </p:nvSpPr>
        <p:spPr>
          <a:xfrm>
            <a:off x="0" y="5280874"/>
            <a:ext cx="13430250" cy="1092607"/>
          </a:xfrm>
          <a:prstGeom prst="rect">
            <a:avLst/>
          </a:prstGeom>
          <a:noFill/>
        </p:spPr>
        <p:txBody>
          <a:bodyPr wrap="square" rtlCol="0">
            <a:spAutoFit/>
          </a:bodyPr>
          <a:lstStyle/>
          <a:p>
            <a:r>
              <a:rPr lang="en-US" sz="6500" dirty="0">
                <a:latin typeface="Rockwell Extra Bold" panose="02060903040505020403" pitchFamily="18" charset="0"/>
              </a:rPr>
              <a:t>Function Return Type</a:t>
            </a:r>
          </a:p>
        </p:txBody>
      </p:sp>
    </p:spTree>
    <p:extLst>
      <p:ext uri="{BB962C8B-B14F-4D97-AF65-F5344CB8AC3E}">
        <p14:creationId xmlns:p14="http://schemas.microsoft.com/office/powerpoint/2010/main" val="1928917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Function Return Type</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
        <p:nvSpPr>
          <p:cNvPr id="10" name="TextBox 9">
            <a:extLst>
              <a:ext uri="{FF2B5EF4-FFF2-40B4-BE49-F238E27FC236}">
                <a16:creationId xmlns:a16="http://schemas.microsoft.com/office/drawing/2014/main" id="{CE85F2F4-1F36-A468-15C0-252547C9C7F9}"/>
              </a:ext>
            </a:extLst>
          </p:cNvPr>
          <p:cNvSpPr txBox="1"/>
          <p:nvPr/>
        </p:nvSpPr>
        <p:spPr>
          <a:xfrm>
            <a:off x="0" y="2430973"/>
            <a:ext cx="12192000" cy="1631216"/>
          </a:xfrm>
          <a:prstGeom prst="rect">
            <a:avLst/>
          </a:prstGeom>
          <a:noFill/>
        </p:spPr>
        <p:txBody>
          <a:bodyPr wrap="square" rtlCol="0">
            <a:spAutoFit/>
          </a:bodyPr>
          <a:lstStyle/>
          <a:p>
            <a:pPr algn="ctr"/>
            <a:r>
              <a:rPr lang="en-US" sz="5000" dirty="0">
                <a:latin typeface="Rockwell Extra Bold" panose="02060903040505020403" pitchFamily="18" charset="0"/>
              </a:rPr>
              <a:t>Functions can either return a value or not return anything.</a:t>
            </a:r>
          </a:p>
        </p:txBody>
      </p:sp>
    </p:spTree>
    <p:extLst>
      <p:ext uri="{BB962C8B-B14F-4D97-AF65-F5344CB8AC3E}">
        <p14:creationId xmlns:p14="http://schemas.microsoft.com/office/powerpoint/2010/main" val="1811988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8BF5151E-EF19-CCC4-2E48-A16B3B6FA2AF}"/>
              </a:ext>
            </a:extLst>
          </p:cNvPr>
          <p:cNvSpPr txBox="1"/>
          <p:nvPr/>
        </p:nvSpPr>
        <p:spPr>
          <a:xfrm rot="561421">
            <a:off x="635000" y="2374720"/>
            <a:ext cx="11080898" cy="2400657"/>
          </a:xfrm>
          <a:prstGeom prst="rect">
            <a:avLst/>
          </a:prstGeom>
          <a:noFill/>
        </p:spPr>
        <p:txBody>
          <a:bodyPr wrap="square" rtlCol="0" anchor="ctr">
            <a:spAutoFit/>
          </a:bodyPr>
          <a:lstStyle/>
          <a:p>
            <a:pPr algn="ctr"/>
            <a:r>
              <a:rPr lang="en-US" sz="15000" dirty="0">
                <a:latin typeface="Rockwell Extra Bold" panose="02060903040505020403" pitchFamily="18" charset="0"/>
              </a:rPr>
              <a:t>Research</a:t>
            </a:r>
          </a:p>
        </p:txBody>
      </p:sp>
      <p:pic>
        <p:nvPicPr>
          <p:cNvPr id="1030" name="Picture 6" descr="Download Book Png 8 HQ PNG Image | FreePNGImg">
            <a:extLst>
              <a:ext uri="{FF2B5EF4-FFF2-40B4-BE49-F238E27FC236}">
                <a16:creationId xmlns:a16="http://schemas.microsoft.com/office/drawing/2014/main" id="{3733B1BF-5D16-AD72-49D0-EDF847097C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4617334">
            <a:off x="7974206" y="2604398"/>
            <a:ext cx="6182414" cy="447881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ree Book Transparent Background, Download Free Book Transparent Background  png images, Free ClipArts on Clipart Library">
            <a:extLst>
              <a:ext uri="{FF2B5EF4-FFF2-40B4-BE49-F238E27FC236}">
                <a16:creationId xmlns:a16="http://schemas.microsoft.com/office/drawing/2014/main" id="{FC18C527-C23A-DB2F-82A5-A51EB148C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298876">
            <a:off x="0" y="0"/>
            <a:ext cx="2650884" cy="12501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Download Book Png 8 HQ PNG Image | FreePNGImg">
            <a:extLst>
              <a:ext uri="{FF2B5EF4-FFF2-40B4-BE49-F238E27FC236}">
                <a16:creationId xmlns:a16="http://schemas.microsoft.com/office/drawing/2014/main" id="{76A8B196-D548-0ED1-0AB6-88DFADA4D6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8085413">
            <a:off x="268332" y="3117686"/>
            <a:ext cx="6675014" cy="48356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Free Book Transparent Background, Download Free Book Transparent Background  png images, Free ClipArts on Clipart Library">
            <a:extLst>
              <a:ext uri="{FF2B5EF4-FFF2-40B4-BE49-F238E27FC236}">
                <a16:creationId xmlns:a16="http://schemas.microsoft.com/office/drawing/2014/main" id="{494D96F5-C616-7B0F-E8CA-5F97BDE1BB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17624">
            <a:off x="5199370" y="3572576"/>
            <a:ext cx="6244266" cy="294488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ook PNG, Book Transparent Background - FreeIconsPNG">
            <a:extLst>
              <a:ext uri="{FF2B5EF4-FFF2-40B4-BE49-F238E27FC236}">
                <a16:creationId xmlns:a16="http://schemas.microsoft.com/office/drawing/2014/main" id="{089D309A-FBB7-66BC-9A72-4529D0356B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7482685">
            <a:off x="3189897" y="1073345"/>
            <a:ext cx="3048000" cy="20193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Book PNG, Book Transparent Background - FreeIconsPNG">
            <a:extLst>
              <a:ext uri="{FF2B5EF4-FFF2-40B4-BE49-F238E27FC236}">
                <a16:creationId xmlns:a16="http://schemas.microsoft.com/office/drawing/2014/main" id="{0038F6AA-7B5E-6074-2CE6-E0656B3E24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8630264">
            <a:off x="8766738" y="750097"/>
            <a:ext cx="3048000" cy="20193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Free Book Transparent Background, Download Free Book Transparent Background  png images, Free ClipArts on Clipart Library">
            <a:extLst>
              <a:ext uri="{FF2B5EF4-FFF2-40B4-BE49-F238E27FC236}">
                <a16:creationId xmlns:a16="http://schemas.microsoft.com/office/drawing/2014/main" id="{01E5FFC0-E3F7-EF98-1D74-12F20178D5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082652">
            <a:off x="1458096" y="4090223"/>
            <a:ext cx="1275736" cy="60165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Download Book Png 8 HQ PNG Image | FreePNGImg">
            <a:extLst>
              <a:ext uri="{FF2B5EF4-FFF2-40B4-BE49-F238E27FC236}">
                <a16:creationId xmlns:a16="http://schemas.microsoft.com/office/drawing/2014/main" id="{C2CDF20A-587C-CA36-18FA-5B636EAAF8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8085413">
            <a:off x="-440808" y="2075726"/>
            <a:ext cx="2973820" cy="2154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1261831"/>
      </p:ext>
    </p:extLst>
  </p:cSld>
  <p:clrMapOvr>
    <a:masterClrMapping/>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Function Return Type</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
        <p:nvSpPr>
          <p:cNvPr id="10" name="TextBox 9">
            <a:extLst>
              <a:ext uri="{FF2B5EF4-FFF2-40B4-BE49-F238E27FC236}">
                <a16:creationId xmlns:a16="http://schemas.microsoft.com/office/drawing/2014/main" id="{CE85F2F4-1F36-A468-15C0-252547C9C7F9}"/>
              </a:ext>
            </a:extLst>
          </p:cNvPr>
          <p:cNvSpPr txBox="1"/>
          <p:nvPr/>
        </p:nvSpPr>
        <p:spPr>
          <a:xfrm>
            <a:off x="0" y="2430973"/>
            <a:ext cx="12192000" cy="2400657"/>
          </a:xfrm>
          <a:prstGeom prst="rect">
            <a:avLst/>
          </a:prstGeom>
          <a:noFill/>
        </p:spPr>
        <p:txBody>
          <a:bodyPr wrap="square" rtlCol="0">
            <a:spAutoFit/>
          </a:bodyPr>
          <a:lstStyle/>
          <a:p>
            <a:pPr algn="ctr"/>
            <a:r>
              <a:rPr lang="en-US" sz="5000" dirty="0">
                <a:latin typeface="Rockwell Extra Bold" panose="02060903040505020403" pitchFamily="18" charset="0"/>
              </a:rPr>
              <a:t>When you specify a return type,</a:t>
            </a:r>
          </a:p>
          <a:p>
            <a:pPr algn="ctr"/>
            <a:r>
              <a:rPr lang="en-US" sz="5000" dirty="0">
                <a:latin typeface="Rockwell Extra Bold" panose="02060903040505020403" pitchFamily="18" charset="0"/>
              </a:rPr>
              <a:t>It means that this function will return a value of that type.</a:t>
            </a:r>
          </a:p>
        </p:txBody>
      </p:sp>
    </p:spTree>
    <p:extLst>
      <p:ext uri="{BB962C8B-B14F-4D97-AF65-F5344CB8AC3E}">
        <p14:creationId xmlns:p14="http://schemas.microsoft.com/office/powerpoint/2010/main" val="218516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Function Return Type</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
        <p:nvSpPr>
          <p:cNvPr id="10" name="TextBox 9">
            <a:extLst>
              <a:ext uri="{FF2B5EF4-FFF2-40B4-BE49-F238E27FC236}">
                <a16:creationId xmlns:a16="http://schemas.microsoft.com/office/drawing/2014/main" id="{CE85F2F4-1F36-A468-15C0-252547C9C7F9}"/>
              </a:ext>
            </a:extLst>
          </p:cNvPr>
          <p:cNvSpPr txBox="1"/>
          <p:nvPr/>
        </p:nvSpPr>
        <p:spPr>
          <a:xfrm>
            <a:off x="0" y="2430973"/>
            <a:ext cx="12192000" cy="3170099"/>
          </a:xfrm>
          <a:prstGeom prst="rect">
            <a:avLst/>
          </a:prstGeom>
          <a:noFill/>
        </p:spPr>
        <p:txBody>
          <a:bodyPr wrap="square" rtlCol="0">
            <a:spAutoFit/>
          </a:bodyPr>
          <a:lstStyle/>
          <a:p>
            <a:pPr algn="ctr"/>
            <a:r>
              <a:rPr lang="en-US" sz="5000" dirty="0">
                <a:latin typeface="Rockwell Extra Bold" panose="02060903040505020403" pitchFamily="18" charset="0"/>
              </a:rPr>
              <a:t>In the previous example we have defined the return type as int. So we expect an integer when we use our function.</a:t>
            </a:r>
          </a:p>
        </p:txBody>
      </p:sp>
    </p:spTree>
    <p:extLst>
      <p:ext uri="{BB962C8B-B14F-4D97-AF65-F5344CB8AC3E}">
        <p14:creationId xmlns:p14="http://schemas.microsoft.com/office/powerpoint/2010/main" val="3052405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Function Signature C#</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pic>
        <p:nvPicPr>
          <p:cNvPr id="7" name="Picture 6">
            <a:extLst>
              <a:ext uri="{FF2B5EF4-FFF2-40B4-BE49-F238E27FC236}">
                <a16:creationId xmlns:a16="http://schemas.microsoft.com/office/drawing/2014/main" id="{174AC8EF-3C6E-719A-D2E5-F1AA08997B00}"/>
              </a:ext>
            </a:extLst>
          </p:cNvPr>
          <p:cNvPicPr>
            <a:picLocks noChangeAspect="1"/>
          </p:cNvPicPr>
          <p:nvPr/>
        </p:nvPicPr>
        <p:blipFill>
          <a:blip r:embed="rId2"/>
          <a:stretch>
            <a:fillRect/>
          </a:stretch>
        </p:blipFill>
        <p:spPr>
          <a:xfrm>
            <a:off x="2428062" y="1038608"/>
            <a:ext cx="28519476" cy="3749962"/>
          </a:xfrm>
          <a:prstGeom prst="rect">
            <a:avLst/>
          </a:prstGeom>
        </p:spPr>
      </p:pic>
      <p:sp useBgFill="1">
        <p:nvSpPr>
          <p:cNvPr id="5" name="Rectangle 4">
            <a:extLst>
              <a:ext uri="{FF2B5EF4-FFF2-40B4-BE49-F238E27FC236}">
                <a16:creationId xmlns:a16="http://schemas.microsoft.com/office/drawing/2014/main" id="{A2873548-0601-63A4-AB40-059E3E3ECF9A}"/>
              </a:ext>
            </a:extLst>
          </p:cNvPr>
          <p:cNvSpPr/>
          <p:nvPr/>
        </p:nvSpPr>
        <p:spPr>
          <a:xfrm>
            <a:off x="-800100" y="1038608"/>
            <a:ext cx="3486150" cy="672465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Rectangle 5">
            <a:extLst>
              <a:ext uri="{FF2B5EF4-FFF2-40B4-BE49-F238E27FC236}">
                <a16:creationId xmlns:a16="http://schemas.microsoft.com/office/drawing/2014/main" id="{E1B560EC-6E64-E0DE-B249-C53977F7BC7F}"/>
              </a:ext>
            </a:extLst>
          </p:cNvPr>
          <p:cNvSpPr/>
          <p:nvPr/>
        </p:nvSpPr>
        <p:spPr>
          <a:xfrm>
            <a:off x="6858000" y="950191"/>
            <a:ext cx="5663044" cy="672465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E85F2F4-1F36-A468-15C0-252547C9C7F9}"/>
              </a:ext>
            </a:extLst>
          </p:cNvPr>
          <p:cNvSpPr txBox="1"/>
          <p:nvPr/>
        </p:nvSpPr>
        <p:spPr>
          <a:xfrm>
            <a:off x="0" y="5280874"/>
            <a:ext cx="13430250" cy="1092607"/>
          </a:xfrm>
          <a:prstGeom prst="rect">
            <a:avLst/>
          </a:prstGeom>
          <a:noFill/>
        </p:spPr>
        <p:txBody>
          <a:bodyPr wrap="square" rtlCol="0">
            <a:spAutoFit/>
          </a:bodyPr>
          <a:lstStyle/>
          <a:p>
            <a:r>
              <a:rPr lang="en-US" sz="6500" dirty="0">
                <a:latin typeface="Rockwell Extra Bold" panose="02060903040505020403" pitchFamily="18" charset="0"/>
              </a:rPr>
              <a:t>Function Return Type</a:t>
            </a:r>
          </a:p>
        </p:txBody>
      </p:sp>
    </p:spTree>
    <p:extLst>
      <p:ext uri="{BB962C8B-B14F-4D97-AF65-F5344CB8AC3E}">
        <p14:creationId xmlns:p14="http://schemas.microsoft.com/office/powerpoint/2010/main" val="1644090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Function Signature C#</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pic>
        <p:nvPicPr>
          <p:cNvPr id="7" name="Picture 6">
            <a:extLst>
              <a:ext uri="{FF2B5EF4-FFF2-40B4-BE49-F238E27FC236}">
                <a16:creationId xmlns:a16="http://schemas.microsoft.com/office/drawing/2014/main" id="{174AC8EF-3C6E-719A-D2E5-F1AA08997B00}"/>
              </a:ext>
            </a:extLst>
          </p:cNvPr>
          <p:cNvPicPr>
            <a:picLocks noChangeAspect="1"/>
          </p:cNvPicPr>
          <p:nvPr/>
        </p:nvPicPr>
        <p:blipFill>
          <a:blip r:embed="rId2"/>
          <a:stretch>
            <a:fillRect/>
          </a:stretch>
        </p:blipFill>
        <p:spPr>
          <a:xfrm>
            <a:off x="-1727200" y="2145192"/>
            <a:ext cx="11201400" cy="1472846"/>
          </a:xfrm>
          <a:prstGeom prst="rect">
            <a:avLst/>
          </a:prstGeom>
        </p:spPr>
      </p:pic>
      <p:sp useBgFill="1">
        <p:nvSpPr>
          <p:cNvPr id="5" name="Rectangle 4">
            <a:extLst>
              <a:ext uri="{FF2B5EF4-FFF2-40B4-BE49-F238E27FC236}">
                <a16:creationId xmlns:a16="http://schemas.microsoft.com/office/drawing/2014/main" id="{A2873548-0601-63A4-AB40-059E3E3ECF9A}"/>
              </a:ext>
            </a:extLst>
          </p:cNvPr>
          <p:cNvSpPr/>
          <p:nvPr/>
        </p:nvSpPr>
        <p:spPr>
          <a:xfrm>
            <a:off x="-800100" y="1038608"/>
            <a:ext cx="2857500" cy="672465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Rectangle 5">
            <a:extLst>
              <a:ext uri="{FF2B5EF4-FFF2-40B4-BE49-F238E27FC236}">
                <a16:creationId xmlns:a16="http://schemas.microsoft.com/office/drawing/2014/main" id="{E1B560EC-6E64-E0DE-B249-C53977F7BC7F}"/>
              </a:ext>
            </a:extLst>
          </p:cNvPr>
          <p:cNvSpPr/>
          <p:nvPr/>
        </p:nvSpPr>
        <p:spPr>
          <a:xfrm>
            <a:off x="9144000" y="950191"/>
            <a:ext cx="3377044" cy="672465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E85F2F4-1F36-A468-15C0-252547C9C7F9}"/>
              </a:ext>
            </a:extLst>
          </p:cNvPr>
          <p:cNvSpPr txBox="1"/>
          <p:nvPr/>
        </p:nvSpPr>
        <p:spPr>
          <a:xfrm>
            <a:off x="0" y="5280874"/>
            <a:ext cx="13430250" cy="1092607"/>
          </a:xfrm>
          <a:prstGeom prst="rect">
            <a:avLst/>
          </a:prstGeom>
          <a:noFill/>
        </p:spPr>
        <p:txBody>
          <a:bodyPr wrap="square" rtlCol="0">
            <a:spAutoFit/>
          </a:bodyPr>
          <a:lstStyle/>
          <a:p>
            <a:r>
              <a:rPr lang="en-US" sz="6500" dirty="0">
                <a:latin typeface="Rockwell Extra Bold" panose="02060903040505020403" pitchFamily="18" charset="0"/>
              </a:rPr>
              <a:t>Function Input</a:t>
            </a:r>
          </a:p>
        </p:txBody>
      </p:sp>
    </p:spTree>
    <p:extLst>
      <p:ext uri="{BB962C8B-B14F-4D97-AF65-F5344CB8AC3E}">
        <p14:creationId xmlns:p14="http://schemas.microsoft.com/office/powerpoint/2010/main" val="4920483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Function Signature C#</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pic>
        <p:nvPicPr>
          <p:cNvPr id="7" name="Picture 6">
            <a:extLst>
              <a:ext uri="{FF2B5EF4-FFF2-40B4-BE49-F238E27FC236}">
                <a16:creationId xmlns:a16="http://schemas.microsoft.com/office/drawing/2014/main" id="{174AC8EF-3C6E-719A-D2E5-F1AA08997B00}"/>
              </a:ext>
            </a:extLst>
          </p:cNvPr>
          <p:cNvPicPr>
            <a:picLocks noChangeAspect="1"/>
          </p:cNvPicPr>
          <p:nvPr/>
        </p:nvPicPr>
        <p:blipFill>
          <a:blip r:embed="rId2"/>
          <a:stretch>
            <a:fillRect/>
          </a:stretch>
        </p:blipFill>
        <p:spPr>
          <a:xfrm>
            <a:off x="-1727200" y="2145192"/>
            <a:ext cx="11201400" cy="1472846"/>
          </a:xfrm>
          <a:prstGeom prst="rect">
            <a:avLst/>
          </a:prstGeom>
        </p:spPr>
      </p:pic>
      <p:sp useBgFill="1">
        <p:nvSpPr>
          <p:cNvPr id="5" name="Rectangle 4">
            <a:extLst>
              <a:ext uri="{FF2B5EF4-FFF2-40B4-BE49-F238E27FC236}">
                <a16:creationId xmlns:a16="http://schemas.microsoft.com/office/drawing/2014/main" id="{A2873548-0601-63A4-AB40-059E3E3ECF9A}"/>
              </a:ext>
            </a:extLst>
          </p:cNvPr>
          <p:cNvSpPr/>
          <p:nvPr/>
        </p:nvSpPr>
        <p:spPr>
          <a:xfrm>
            <a:off x="-800100" y="1038608"/>
            <a:ext cx="2857500" cy="672465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Rectangle 5">
            <a:extLst>
              <a:ext uri="{FF2B5EF4-FFF2-40B4-BE49-F238E27FC236}">
                <a16:creationId xmlns:a16="http://schemas.microsoft.com/office/drawing/2014/main" id="{E1B560EC-6E64-E0DE-B249-C53977F7BC7F}"/>
              </a:ext>
            </a:extLst>
          </p:cNvPr>
          <p:cNvSpPr/>
          <p:nvPr/>
        </p:nvSpPr>
        <p:spPr>
          <a:xfrm>
            <a:off x="9144000" y="950191"/>
            <a:ext cx="3377044" cy="672465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E85F2F4-1F36-A468-15C0-252547C9C7F9}"/>
              </a:ext>
            </a:extLst>
          </p:cNvPr>
          <p:cNvSpPr txBox="1"/>
          <p:nvPr/>
        </p:nvSpPr>
        <p:spPr>
          <a:xfrm>
            <a:off x="0" y="5280874"/>
            <a:ext cx="13430250" cy="1092607"/>
          </a:xfrm>
          <a:prstGeom prst="rect">
            <a:avLst/>
          </a:prstGeom>
          <a:noFill/>
        </p:spPr>
        <p:txBody>
          <a:bodyPr wrap="square" rtlCol="0">
            <a:spAutoFit/>
          </a:bodyPr>
          <a:lstStyle/>
          <a:p>
            <a:r>
              <a:rPr lang="en-US" sz="6500" dirty="0">
                <a:latin typeface="Rockwell Extra Bold" panose="02060903040505020403" pitchFamily="18" charset="0"/>
              </a:rPr>
              <a:t>Parameters</a:t>
            </a:r>
          </a:p>
        </p:txBody>
      </p:sp>
    </p:spTree>
    <p:extLst>
      <p:ext uri="{BB962C8B-B14F-4D97-AF65-F5344CB8AC3E}">
        <p14:creationId xmlns:p14="http://schemas.microsoft.com/office/powerpoint/2010/main" val="139320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Parameters</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
        <p:nvSpPr>
          <p:cNvPr id="10" name="TextBox 9">
            <a:extLst>
              <a:ext uri="{FF2B5EF4-FFF2-40B4-BE49-F238E27FC236}">
                <a16:creationId xmlns:a16="http://schemas.microsoft.com/office/drawing/2014/main" id="{CE85F2F4-1F36-A468-15C0-252547C9C7F9}"/>
              </a:ext>
            </a:extLst>
          </p:cNvPr>
          <p:cNvSpPr txBox="1"/>
          <p:nvPr/>
        </p:nvSpPr>
        <p:spPr>
          <a:xfrm>
            <a:off x="0" y="2430973"/>
            <a:ext cx="12192000" cy="1631216"/>
          </a:xfrm>
          <a:prstGeom prst="rect">
            <a:avLst/>
          </a:prstGeom>
          <a:noFill/>
        </p:spPr>
        <p:txBody>
          <a:bodyPr wrap="square" rtlCol="0">
            <a:spAutoFit/>
          </a:bodyPr>
          <a:lstStyle/>
          <a:p>
            <a:pPr algn="ctr"/>
            <a:r>
              <a:rPr lang="en-US" sz="5000" dirty="0">
                <a:latin typeface="Rockwell Extra Bold" panose="02060903040505020403" pitchFamily="18" charset="0"/>
              </a:rPr>
              <a:t>Functions may have parameters.</a:t>
            </a:r>
          </a:p>
        </p:txBody>
      </p:sp>
    </p:spTree>
    <p:extLst>
      <p:ext uri="{BB962C8B-B14F-4D97-AF65-F5344CB8AC3E}">
        <p14:creationId xmlns:p14="http://schemas.microsoft.com/office/powerpoint/2010/main" val="3128574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Parameters</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
        <p:nvSpPr>
          <p:cNvPr id="10" name="TextBox 9">
            <a:extLst>
              <a:ext uri="{FF2B5EF4-FFF2-40B4-BE49-F238E27FC236}">
                <a16:creationId xmlns:a16="http://schemas.microsoft.com/office/drawing/2014/main" id="{CE85F2F4-1F36-A468-15C0-252547C9C7F9}"/>
              </a:ext>
            </a:extLst>
          </p:cNvPr>
          <p:cNvSpPr txBox="1"/>
          <p:nvPr/>
        </p:nvSpPr>
        <p:spPr>
          <a:xfrm>
            <a:off x="0" y="2430973"/>
            <a:ext cx="12192000" cy="1631216"/>
          </a:xfrm>
          <a:prstGeom prst="rect">
            <a:avLst/>
          </a:prstGeom>
          <a:noFill/>
        </p:spPr>
        <p:txBody>
          <a:bodyPr wrap="square" rtlCol="0">
            <a:spAutoFit/>
          </a:bodyPr>
          <a:lstStyle/>
          <a:p>
            <a:pPr algn="ctr"/>
            <a:r>
              <a:rPr lang="en-US" sz="5000" dirty="0">
                <a:latin typeface="Rockwell Extra Bold" panose="02060903040505020403" pitchFamily="18" charset="0"/>
              </a:rPr>
              <a:t>Parameters are basically variables.</a:t>
            </a:r>
          </a:p>
        </p:txBody>
      </p:sp>
    </p:spTree>
    <p:extLst>
      <p:ext uri="{BB962C8B-B14F-4D97-AF65-F5344CB8AC3E}">
        <p14:creationId xmlns:p14="http://schemas.microsoft.com/office/powerpoint/2010/main" val="1688191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Parameters</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
        <p:nvSpPr>
          <p:cNvPr id="10" name="TextBox 9">
            <a:extLst>
              <a:ext uri="{FF2B5EF4-FFF2-40B4-BE49-F238E27FC236}">
                <a16:creationId xmlns:a16="http://schemas.microsoft.com/office/drawing/2014/main" id="{CE85F2F4-1F36-A468-15C0-252547C9C7F9}"/>
              </a:ext>
            </a:extLst>
          </p:cNvPr>
          <p:cNvSpPr txBox="1"/>
          <p:nvPr/>
        </p:nvSpPr>
        <p:spPr>
          <a:xfrm>
            <a:off x="0" y="2430973"/>
            <a:ext cx="12192000" cy="1631216"/>
          </a:xfrm>
          <a:prstGeom prst="rect">
            <a:avLst/>
          </a:prstGeom>
          <a:noFill/>
        </p:spPr>
        <p:txBody>
          <a:bodyPr wrap="square" rtlCol="0">
            <a:spAutoFit/>
          </a:bodyPr>
          <a:lstStyle/>
          <a:p>
            <a:pPr algn="ctr"/>
            <a:r>
              <a:rPr lang="en-US" sz="5000" dirty="0">
                <a:latin typeface="Rockwell Extra Bold" panose="02060903040505020403" pitchFamily="18" charset="0"/>
              </a:rPr>
              <a:t>Each function has it’s own scope.</a:t>
            </a:r>
          </a:p>
        </p:txBody>
      </p:sp>
    </p:spTree>
    <p:extLst>
      <p:ext uri="{BB962C8B-B14F-4D97-AF65-F5344CB8AC3E}">
        <p14:creationId xmlns:p14="http://schemas.microsoft.com/office/powerpoint/2010/main" val="264720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Parameters</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
        <p:nvSpPr>
          <p:cNvPr id="10" name="TextBox 9">
            <a:extLst>
              <a:ext uri="{FF2B5EF4-FFF2-40B4-BE49-F238E27FC236}">
                <a16:creationId xmlns:a16="http://schemas.microsoft.com/office/drawing/2014/main" id="{CE85F2F4-1F36-A468-15C0-252547C9C7F9}"/>
              </a:ext>
            </a:extLst>
          </p:cNvPr>
          <p:cNvSpPr txBox="1"/>
          <p:nvPr/>
        </p:nvSpPr>
        <p:spPr>
          <a:xfrm>
            <a:off x="0" y="2430973"/>
            <a:ext cx="12192000" cy="1631216"/>
          </a:xfrm>
          <a:prstGeom prst="rect">
            <a:avLst/>
          </a:prstGeom>
          <a:noFill/>
        </p:spPr>
        <p:txBody>
          <a:bodyPr wrap="square" rtlCol="0">
            <a:spAutoFit/>
          </a:bodyPr>
          <a:lstStyle/>
          <a:p>
            <a:pPr algn="ctr"/>
            <a:r>
              <a:rPr lang="en-US" sz="5000" dirty="0">
                <a:latin typeface="Rockwell Extra Bold" panose="02060903040505020403" pitchFamily="18" charset="0"/>
              </a:rPr>
              <a:t>Each function is a program of it’s own.</a:t>
            </a:r>
          </a:p>
        </p:txBody>
      </p:sp>
    </p:spTree>
    <p:extLst>
      <p:ext uri="{BB962C8B-B14F-4D97-AF65-F5344CB8AC3E}">
        <p14:creationId xmlns:p14="http://schemas.microsoft.com/office/powerpoint/2010/main" val="822383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Parameters</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
        <p:nvSpPr>
          <p:cNvPr id="10" name="TextBox 9">
            <a:extLst>
              <a:ext uri="{FF2B5EF4-FFF2-40B4-BE49-F238E27FC236}">
                <a16:creationId xmlns:a16="http://schemas.microsoft.com/office/drawing/2014/main" id="{CE85F2F4-1F36-A468-15C0-252547C9C7F9}"/>
              </a:ext>
            </a:extLst>
          </p:cNvPr>
          <p:cNvSpPr txBox="1"/>
          <p:nvPr/>
        </p:nvSpPr>
        <p:spPr>
          <a:xfrm>
            <a:off x="0" y="2430973"/>
            <a:ext cx="12192000" cy="2400657"/>
          </a:xfrm>
          <a:prstGeom prst="rect">
            <a:avLst/>
          </a:prstGeom>
          <a:noFill/>
        </p:spPr>
        <p:txBody>
          <a:bodyPr wrap="square" rtlCol="0">
            <a:spAutoFit/>
          </a:bodyPr>
          <a:lstStyle/>
          <a:p>
            <a:pPr algn="ctr"/>
            <a:r>
              <a:rPr lang="en-US" sz="5000" dirty="0">
                <a:latin typeface="Rockwell Extra Bold" panose="02060903040505020403" pitchFamily="18" charset="0"/>
              </a:rPr>
              <a:t>It can only have local variables.</a:t>
            </a:r>
          </a:p>
          <a:p>
            <a:pPr algn="ctr"/>
            <a:r>
              <a:rPr lang="en-US" sz="5000" dirty="0">
                <a:latin typeface="Rockwell Extra Bold" panose="02060903040505020403" pitchFamily="18" charset="0"/>
              </a:rPr>
              <a:t>So the only way to allow external communication…</a:t>
            </a:r>
          </a:p>
        </p:txBody>
      </p:sp>
    </p:spTree>
    <p:extLst>
      <p:ext uri="{BB962C8B-B14F-4D97-AF65-F5344CB8AC3E}">
        <p14:creationId xmlns:p14="http://schemas.microsoft.com/office/powerpoint/2010/main" val="2890384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18A717-6FD1-E8A1-60E2-6094601BA0AE}"/>
              </a:ext>
            </a:extLst>
          </p:cNvPr>
          <p:cNvSpPr txBox="1"/>
          <p:nvPr/>
        </p:nvSpPr>
        <p:spPr>
          <a:xfrm>
            <a:off x="-184002" y="2374720"/>
            <a:ext cx="12718902" cy="2400657"/>
          </a:xfrm>
          <a:prstGeom prst="rect">
            <a:avLst/>
          </a:prstGeom>
          <a:noFill/>
        </p:spPr>
        <p:txBody>
          <a:bodyPr wrap="square" rtlCol="0" anchor="ctr">
            <a:spAutoFit/>
          </a:bodyPr>
          <a:lstStyle/>
          <a:p>
            <a:pPr algn="ctr"/>
            <a:r>
              <a:rPr lang="en-US" sz="15000" dirty="0">
                <a:latin typeface="Rockwell Extra Bold" panose="02060903040505020403" pitchFamily="18" charset="0"/>
              </a:rPr>
              <a:t>Research</a:t>
            </a:r>
          </a:p>
        </p:txBody>
      </p:sp>
      <p:pic>
        <p:nvPicPr>
          <p:cNvPr id="1030" name="Picture 6" descr="Download Book Png 8 HQ PNG Image | FreePNGImg">
            <a:extLst>
              <a:ext uri="{FF2B5EF4-FFF2-40B4-BE49-F238E27FC236}">
                <a16:creationId xmlns:a16="http://schemas.microsoft.com/office/drawing/2014/main" id="{3733B1BF-5D16-AD72-49D0-EDF847097C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3090253">
            <a:off x="5307857" y="7130683"/>
            <a:ext cx="6182414" cy="447881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ree Book Transparent Background, Download Free Book Transparent Background  png images, Free ClipArts on Clipart Library">
            <a:extLst>
              <a:ext uri="{FF2B5EF4-FFF2-40B4-BE49-F238E27FC236}">
                <a16:creationId xmlns:a16="http://schemas.microsoft.com/office/drawing/2014/main" id="{FC18C527-C23A-DB2F-82A5-A51EB148C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4860081">
            <a:off x="11374805" y="6399172"/>
            <a:ext cx="1676902" cy="7908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Download Book Png 8 HQ PNG Image | FreePNGImg">
            <a:extLst>
              <a:ext uri="{FF2B5EF4-FFF2-40B4-BE49-F238E27FC236}">
                <a16:creationId xmlns:a16="http://schemas.microsoft.com/office/drawing/2014/main" id="{76A8B196-D548-0ED1-0AB6-88DFADA4D6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8085413">
            <a:off x="-3094080" y="-1489551"/>
            <a:ext cx="6675014" cy="48356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Free Book Transparent Background, Download Free Book Transparent Background  png images, Free ClipArts on Clipart Library">
            <a:extLst>
              <a:ext uri="{FF2B5EF4-FFF2-40B4-BE49-F238E27FC236}">
                <a16:creationId xmlns:a16="http://schemas.microsoft.com/office/drawing/2014/main" id="{494D96F5-C616-7B0F-E8CA-5F97BDE1BB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764756">
            <a:off x="8452143" y="-924268"/>
            <a:ext cx="6244266" cy="294488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ook PNG, Book Transparent Background - FreeIconsPNG">
            <a:extLst>
              <a:ext uri="{FF2B5EF4-FFF2-40B4-BE49-F238E27FC236}">
                <a16:creationId xmlns:a16="http://schemas.microsoft.com/office/drawing/2014/main" id="{089D309A-FBB7-66BC-9A72-4529D0356B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1043890">
            <a:off x="935460" y="6340472"/>
            <a:ext cx="1928112" cy="12773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Book PNG, Book Transparent Background - FreeIconsPNG">
            <a:extLst>
              <a:ext uri="{FF2B5EF4-FFF2-40B4-BE49-F238E27FC236}">
                <a16:creationId xmlns:a16="http://schemas.microsoft.com/office/drawing/2014/main" id="{0038F6AA-7B5E-6074-2CE6-E0656B3E24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91469">
            <a:off x="9768850" y="6429361"/>
            <a:ext cx="1928112" cy="127737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Free Book Transparent Background, Download Free Book Transparent Background  png images, Free ClipArts on Clipart Library">
            <a:extLst>
              <a:ext uri="{FF2B5EF4-FFF2-40B4-BE49-F238E27FC236}">
                <a16:creationId xmlns:a16="http://schemas.microsoft.com/office/drawing/2014/main" id="{01E5FFC0-E3F7-EF98-1D74-12F20178D5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082652">
            <a:off x="3270184" y="6975056"/>
            <a:ext cx="1275736" cy="60165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Download Book Png 8 HQ PNG Image | FreePNGImg">
            <a:extLst>
              <a:ext uri="{FF2B5EF4-FFF2-40B4-BE49-F238E27FC236}">
                <a16:creationId xmlns:a16="http://schemas.microsoft.com/office/drawing/2014/main" id="{C2CDF20A-587C-CA36-18FA-5B636EAAF8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788076">
            <a:off x="-1243482" y="6591759"/>
            <a:ext cx="2973820" cy="2154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2261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Parameters</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
        <p:nvSpPr>
          <p:cNvPr id="10" name="TextBox 9">
            <a:extLst>
              <a:ext uri="{FF2B5EF4-FFF2-40B4-BE49-F238E27FC236}">
                <a16:creationId xmlns:a16="http://schemas.microsoft.com/office/drawing/2014/main" id="{CE85F2F4-1F36-A468-15C0-252547C9C7F9}"/>
              </a:ext>
            </a:extLst>
          </p:cNvPr>
          <p:cNvSpPr txBox="1"/>
          <p:nvPr/>
        </p:nvSpPr>
        <p:spPr>
          <a:xfrm>
            <a:off x="0" y="2430973"/>
            <a:ext cx="12192000" cy="861774"/>
          </a:xfrm>
          <a:prstGeom prst="rect">
            <a:avLst/>
          </a:prstGeom>
          <a:noFill/>
        </p:spPr>
        <p:txBody>
          <a:bodyPr wrap="square" rtlCol="0">
            <a:spAutoFit/>
          </a:bodyPr>
          <a:lstStyle/>
          <a:p>
            <a:pPr algn="ctr"/>
            <a:r>
              <a:rPr lang="en-US" sz="5000" dirty="0">
                <a:latin typeface="Rockwell Extra Bold" panose="02060903040505020403" pitchFamily="18" charset="0"/>
              </a:rPr>
              <a:t>Is through parameters.</a:t>
            </a:r>
          </a:p>
        </p:txBody>
      </p:sp>
    </p:spTree>
    <p:extLst>
      <p:ext uri="{BB962C8B-B14F-4D97-AF65-F5344CB8AC3E}">
        <p14:creationId xmlns:p14="http://schemas.microsoft.com/office/powerpoint/2010/main" val="3626710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Parameters</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
        <p:nvSpPr>
          <p:cNvPr id="10" name="TextBox 9">
            <a:extLst>
              <a:ext uri="{FF2B5EF4-FFF2-40B4-BE49-F238E27FC236}">
                <a16:creationId xmlns:a16="http://schemas.microsoft.com/office/drawing/2014/main" id="{CE85F2F4-1F36-A468-15C0-252547C9C7F9}"/>
              </a:ext>
            </a:extLst>
          </p:cNvPr>
          <p:cNvSpPr txBox="1"/>
          <p:nvPr/>
        </p:nvSpPr>
        <p:spPr>
          <a:xfrm>
            <a:off x="0" y="2430973"/>
            <a:ext cx="12192000" cy="2400657"/>
          </a:xfrm>
          <a:prstGeom prst="rect">
            <a:avLst/>
          </a:prstGeom>
          <a:noFill/>
        </p:spPr>
        <p:txBody>
          <a:bodyPr wrap="square" rtlCol="0">
            <a:spAutoFit/>
          </a:bodyPr>
          <a:lstStyle/>
          <a:p>
            <a:pPr algn="ctr"/>
            <a:r>
              <a:rPr lang="en-US" sz="5000" dirty="0">
                <a:latin typeface="Rockwell Extra Bold" panose="02060903040505020403" pitchFamily="18" charset="0"/>
              </a:rPr>
              <a:t>In our Sum example,</a:t>
            </a:r>
          </a:p>
          <a:p>
            <a:pPr algn="ctr"/>
            <a:r>
              <a:rPr lang="en-US" sz="5000" dirty="0">
                <a:latin typeface="Rockwell Extra Bold" panose="02060903040505020403" pitchFamily="18" charset="0"/>
              </a:rPr>
              <a:t>We expect that we need 2 numbers to add together.</a:t>
            </a:r>
          </a:p>
        </p:txBody>
      </p:sp>
    </p:spTree>
    <p:extLst>
      <p:ext uri="{BB962C8B-B14F-4D97-AF65-F5344CB8AC3E}">
        <p14:creationId xmlns:p14="http://schemas.microsoft.com/office/powerpoint/2010/main" val="1003172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Parameters</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
        <p:nvSpPr>
          <p:cNvPr id="10" name="TextBox 9">
            <a:extLst>
              <a:ext uri="{FF2B5EF4-FFF2-40B4-BE49-F238E27FC236}">
                <a16:creationId xmlns:a16="http://schemas.microsoft.com/office/drawing/2014/main" id="{CE85F2F4-1F36-A468-15C0-252547C9C7F9}"/>
              </a:ext>
            </a:extLst>
          </p:cNvPr>
          <p:cNvSpPr txBox="1"/>
          <p:nvPr/>
        </p:nvSpPr>
        <p:spPr>
          <a:xfrm>
            <a:off x="0" y="2430973"/>
            <a:ext cx="12192000" cy="2400657"/>
          </a:xfrm>
          <a:prstGeom prst="rect">
            <a:avLst/>
          </a:prstGeom>
          <a:noFill/>
        </p:spPr>
        <p:txBody>
          <a:bodyPr wrap="square" rtlCol="0">
            <a:spAutoFit/>
          </a:bodyPr>
          <a:lstStyle/>
          <a:p>
            <a:pPr algn="ctr"/>
            <a:r>
              <a:rPr lang="en-US" sz="5000" dirty="0">
                <a:latin typeface="Rockwell Extra Bold" panose="02060903040505020403" pitchFamily="18" charset="0"/>
              </a:rPr>
              <a:t>We can’t assume that the function knows what numbers it should add.</a:t>
            </a:r>
          </a:p>
        </p:txBody>
      </p:sp>
    </p:spTree>
    <p:extLst>
      <p:ext uri="{BB962C8B-B14F-4D97-AF65-F5344CB8AC3E}">
        <p14:creationId xmlns:p14="http://schemas.microsoft.com/office/powerpoint/2010/main" val="1433396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Parameters</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
        <p:nvSpPr>
          <p:cNvPr id="10" name="TextBox 9">
            <a:extLst>
              <a:ext uri="{FF2B5EF4-FFF2-40B4-BE49-F238E27FC236}">
                <a16:creationId xmlns:a16="http://schemas.microsoft.com/office/drawing/2014/main" id="{CE85F2F4-1F36-A468-15C0-252547C9C7F9}"/>
              </a:ext>
            </a:extLst>
          </p:cNvPr>
          <p:cNvSpPr txBox="1"/>
          <p:nvPr/>
        </p:nvSpPr>
        <p:spPr>
          <a:xfrm>
            <a:off x="0" y="2430973"/>
            <a:ext cx="12192000" cy="3170099"/>
          </a:xfrm>
          <a:prstGeom prst="rect">
            <a:avLst/>
          </a:prstGeom>
          <a:noFill/>
        </p:spPr>
        <p:txBody>
          <a:bodyPr wrap="square" rtlCol="0">
            <a:spAutoFit/>
          </a:bodyPr>
          <a:lstStyle/>
          <a:p>
            <a:pPr algn="ctr"/>
            <a:r>
              <a:rPr lang="en-US" sz="5000" dirty="0">
                <a:latin typeface="Rockwell Extra Bold" panose="02060903040505020403" pitchFamily="18" charset="0"/>
              </a:rPr>
              <a:t>Parameters are defined exactly like variables.</a:t>
            </a:r>
          </a:p>
          <a:p>
            <a:pPr algn="ctr"/>
            <a:r>
              <a:rPr lang="en-US" sz="5000" dirty="0">
                <a:latin typeface="Rockwell Extra Bold" panose="02060903040505020403" pitchFamily="18" charset="0"/>
              </a:rPr>
              <a:t>They are declared inside a “Parameter List”</a:t>
            </a:r>
          </a:p>
        </p:txBody>
      </p:sp>
    </p:spTree>
    <p:extLst>
      <p:ext uri="{BB962C8B-B14F-4D97-AF65-F5344CB8AC3E}">
        <p14:creationId xmlns:p14="http://schemas.microsoft.com/office/powerpoint/2010/main" val="473998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Parameters</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
        <p:nvSpPr>
          <p:cNvPr id="10" name="TextBox 9">
            <a:extLst>
              <a:ext uri="{FF2B5EF4-FFF2-40B4-BE49-F238E27FC236}">
                <a16:creationId xmlns:a16="http://schemas.microsoft.com/office/drawing/2014/main" id="{CE85F2F4-1F36-A468-15C0-252547C9C7F9}"/>
              </a:ext>
            </a:extLst>
          </p:cNvPr>
          <p:cNvSpPr txBox="1"/>
          <p:nvPr/>
        </p:nvSpPr>
        <p:spPr>
          <a:xfrm>
            <a:off x="0" y="2430973"/>
            <a:ext cx="12192000" cy="2400657"/>
          </a:xfrm>
          <a:prstGeom prst="rect">
            <a:avLst/>
          </a:prstGeom>
          <a:noFill/>
        </p:spPr>
        <p:txBody>
          <a:bodyPr wrap="square" rtlCol="0">
            <a:spAutoFit/>
          </a:bodyPr>
          <a:lstStyle/>
          <a:p>
            <a:pPr algn="ctr"/>
            <a:r>
              <a:rPr lang="en-US" sz="5000" dirty="0">
                <a:latin typeface="Rockwell Extra Bold" panose="02060903040505020403" pitchFamily="18" charset="0"/>
              </a:rPr>
              <a:t>They have a datatype, a name and could also be initialized!</a:t>
            </a:r>
          </a:p>
          <a:p>
            <a:pPr algn="ctr"/>
            <a:r>
              <a:rPr lang="en-US" sz="5000" dirty="0">
                <a:latin typeface="Rockwell Extra Bold" panose="02060903040505020403" pitchFamily="18" charset="0"/>
              </a:rPr>
              <a:t>(More on that later)</a:t>
            </a:r>
          </a:p>
        </p:txBody>
      </p:sp>
    </p:spTree>
    <p:extLst>
      <p:ext uri="{BB962C8B-B14F-4D97-AF65-F5344CB8AC3E}">
        <p14:creationId xmlns:p14="http://schemas.microsoft.com/office/powerpoint/2010/main" val="2389139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Parameters</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
        <p:nvSpPr>
          <p:cNvPr id="10" name="TextBox 9">
            <a:extLst>
              <a:ext uri="{FF2B5EF4-FFF2-40B4-BE49-F238E27FC236}">
                <a16:creationId xmlns:a16="http://schemas.microsoft.com/office/drawing/2014/main" id="{CE85F2F4-1F36-A468-15C0-252547C9C7F9}"/>
              </a:ext>
            </a:extLst>
          </p:cNvPr>
          <p:cNvSpPr txBox="1"/>
          <p:nvPr/>
        </p:nvSpPr>
        <p:spPr>
          <a:xfrm>
            <a:off x="0" y="2430973"/>
            <a:ext cx="12192000" cy="2400657"/>
          </a:xfrm>
          <a:prstGeom prst="rect">
            <a:avLst/>
          </a:prstGeom>
          <a:noFill/>
        </p:spPr>
        <p:txBody>
          <a:bodyPr wrap="square" rtlCol="0">
            <a:spAutoFit/>
          </a:bodyPr>
          <a:lstStyle/>
          <a:p>
            <a:pPr algn="ctr"/>
            <a:r>
              <a:rPr lang="en-US" sz="5000" dirty="0">
                <a:latin typeface="Rockwell Extra Bold" panose="02060903040505020403" pitchFamily="18" charset="0"/>
              </a:rPr>
              <a:t>There can be an infinite number of parameters (Or none!)</a:t>
            </a:r>
          </a:p>
        </p:txBody>
      </p:sp>
    </p:spTree>
    <p:extLst>
      <p:ext uri="{BB962C8B-B14F-4D97-AF65-F5344CB8AC3E}">
        <p14:creationId xmlns:p14="http://schemas.microsoft.com/office/powerpoint/2010/main" val="3764995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Function Signature C#</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pic>
        <p:nvPicPr>
          <p:cNvPr id="7" name="Picture 6">
            <a:extLst>
              <a:ext uri="{FF2B5EF4-FFF2-40B4-BE49-F238E27FC236}">
                <a16:creationId xmlns:a16="http://schemas.microsoft.com/office/drawing/2014/main" id="{174AC8EF-3C6E-719A-D2E5-F1AA08997B00}"/>
              </a:ext>
            </a:extLst>
          </p:cNvPr>
          <p:cNvPicPr>
            <a:picLocks noChangeAspect="1"/>
          </p:cNvPicPr>
          <p:nvPr/>
        </p:nvPicPr>
        <p:blipFill>
          <a:blip r:embed="rId2"/>
          <a:stretch>
            <a:fillRect/>
          </a:stretch>
        </p:blipFill>
        <p:spPr>
          <a:xfrm>
            <a:off x="155911" y="2922732"/>
            <a:ext cx="11880178" cy="1562098"/>
          </a:xfrm>
          <a:prstGeom prst="rect">
            <a:avLst/>
          </a:prstGeom>
        </p:spPr>
      </p:pic>
    </p:spTree>
    <p:extLst>
      <p:ext uri="{BB962C8B-B14F-4D97-AF65-F5344CB8AC3E}">
        <p14:creationId xmlns:p14="http://schemas.microsoft.com/office/powerpoint/2010/main" val="4054068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Function Signature C#</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
        <p:nvSpPr>
          <p:cNvPr id="2" name="TextBox 1">
            <a:extLst>
              <a:ext uri="{FF2B5EF4-FFF2-40B4-BE49-F238E27FC236}">
                <a16:creationId xmlns:a16="http://schemas.microsoft.com/office/drawing/2014/main" id="{6FA155A9-8C4D-BB38-F8AB-0889E967181F}"/>
              </a:ext>
            </a:extLst>
          </p:cNvPr>
          <p:cNvSpPr txBox="1"/>
          <p:nvPr/>
        </p:nvSpPr>
        <p:spPr>
          <a:xfrm>
            <a:off x="0" y="2430973"/>
            <a:ext cx="12192000" cy="1631216"/>
          </a:xfrm>
          <a:prstGeom prst="rect">
            <a:avLst/>
          </a:prstGeom>
          <a:noFill/>
        </p:spPr>
        <p:txBody>
          <a:bodyPr wrap="square" rtlCol="0">
            <a:spAutoFit/>
          </a:bodyPr>
          <a:lstStyle/>
          <a:p>
            <a:pPr algn="ctr"/>
            <a:r>
              <a:rPr lang="en-US" sz="5000" dirty="0">
                <a:latin typeface="Rockwell Extra Bold" panose="02060903040505020403" pitchFamily="18" charset="0"/>
              </a:rPr>
              <a:t>What if you had more than just 2 numbers?</a:t>
            </a:r>
          </a:p>
        </p:txBody>
      </p:sp>
    </p:spTree>
    <p:extLst>
      <p:ext uri="{BB962C8B-B14F-4D97-AF65-F5344CB8AC3E}">
        <p14:creationId xmlns:p14="http://schemas.microsoft.com/office/powerpoint/2010/main" val="617605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Function Signature C#</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
        <p:nvSpPr>
          <p:cNvPr id="2" name="TextBox 1">
            <a:extLst>
              <a:ext uri="{FF2B5EF4-FFF2-40B4-BE49-F238E27FC236}">
                <a16:creationId xmlns:a16="http://schemas.microsoft.com/office/drawing/2014/main" id="{6FA155A9-8C4D-BB38-F8AB-0889E967181F}"/>
              </a:ext>
            </a:extLst>
          </p:cNvPr>
          <p:cNvSpPr txBox="1"/>
          <p:nvPr/>
        </p:nvSpPr>
        <p:spPr>
          <a:xfrm>
            <a:off x="0" y="2430973"/>
            <a:ext cx="12192000" cy="1631216"/>
          </a:xfrm>
          <a:prstGeom prst="rect">
            <a:avLst/>
          </a:prstGeom>
          <a:noFill/>
        </p:spPr>
        <p:txBody>
          <a:bodyPr wrap="square" rtlCol="0">
            <a:spAutoFit/>
          </a:bodyPr>
          <a:lstStyle/>
          <a:p>
            <a:pPr algn="ctr"/>
            <a:r>
              <a:rPr lang="en-US" sz="5000" dirty="0">
                <a:latin typeface="Rockwell Extra Bold" panose="02060903040505020403" pitchFamily="18" charset="0"/>
              </a:rPr>
              <a:t>You could add a parameter for each additional number</a:t>
            </a:r>
          </a:p>
        </p:txBody>
      </p:sp>
    </p:spTree>
    <p:extLst>
      <p:ext uri="{BB962C8B-B14F-4D97-AF65-F5344CB8AC3E}">
        <p14:creationId xmlns:p14="http://schemas.microsoft.com/office/powerpoint/2010/main" val="2228256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Function Signature C#</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
        <p:nvSpPr>
          <p:cNvPr id="2" name="TextBox 1">
            <a:extLst>
              <a:ext uri="{FF2B5EF4-FFF2-40B4-BE49-F238E27FC236}">
                <a16:creationId xmlns:a16="http://schemas.microsoft.com/office/drawing/2014/main" id="{6FA155A9-8C4D-BB38-F8AB-0889E967181F}"/>
              </a:ext>
            </a:extLst>
          </p:cNvPr>
          <p:cNvSpPr txBox="1"/>
          <p:nvPr/>
        </p:nvSpPr>
        <p:spPr>
          <a:xfrm>
            <a:off x="0" y="2430973"/>
            <a:ext cx="12192000" cy="1631216"/>
          </a:xfrm>
          <a:prstGeom prst="rect">
            <a:avLst/>
          </a:prstGeom>
          <a:noFill/>
        </p:spPr>
        <p:txBody>
          <a:bodyPr wrap="square" rtlCol="0">
            <a:spAutoFit/>
          </a:bodyPr>
          <a:lstStyle/>
          <a:p>
            <a:pPr algn="ctr"/>
            <a:r>
              <a:rPr lang="en-US" sz="5000" dirty="0">
                <a:latin typeface="Rockwell Extra Bold" panose="02060903040505020403" pitchFamily="18" charset="0"/>
              </a:rPr>
              <a:t>But that would break functionality.</a:t>
            </a:r>
          </a:p>
        </p:txBody>
      </p:sp>
    </p:spTree>
    <p:extLst>
      <p:ext uri="{BB962C8B-B14F-4D97-AF65-F5344CB8AC3E}">
        <p14:creationId xmlns:p14="http://schemas.microsoft.com/office/powerpoint/2010/main" val="3706691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18A717-6FD1-E8A1-60E2-6094601BA0AE}"/>
              </a:ext>
            </a:extLst>
          </p:cNvPr>
          <p:cNvSpPr txBox="1"/>
          <p:nvPr/>
        </p:nvSpPr>
        <p:spPr>
          <a:xfrm>
            <a:off x="0" y="0"/>
            <a:ext cx="12192000" cy="861774"/>
          </a:xfrm>
          <a:prstGeom prst="rect">
            <a:avLst/>
          </a:prstGeom>
          <a:noFill/>
        </p:spPr>
        <p:txBody>
          <a:bodyPr wrap="square" rtlCol="0" anchor="ctr">
            <a:spAutoFit/>
          </a:bodyPr>
          <a:lstStyle/>
          <a:p>
            <a:r>
              <a:rPr lang="en-US" sz="5000" dirty="0">
                <a:latin typeface="Rockwell Extra Bold" panose="02060903040505020403" pitchFamily="18" charset="0"/>
              </a:rPr>
              <a:t>Research</a:t>
            </a:r>
          </a:p>
        </p:txBody>
      </p:sp>
      <p:pic>
        <p:nvPicPr>
          <p:cNvPr id="1030" name="Picture 6" descr="Download Book Png 8 HQ PNG Image | FreePNGImg">
            <a:extLst>
              <a:ext uri="{FF2B5EF4-FFF2-40B4-BE49-F238E27FC236}">
                <a16:creationId xmlns:a16="http://schemas.microsoft.com/office/drawing/2014/main" id="{3733B1BF-5D16-AD72-49D0-EDF847097C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3090253">
            <a:off x="6356486" y="9282731"/>
            <a:ext cx="6182414" cy="447881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ree Book Transparent Background, Download Free Book Transparent Background  png images, Free ClipArts on Clipart Library">
            <a:extLst>
              <a:ext uri="{FF2B5EF4-FFF2-40B4-BE49-F238E27FC236}">
                <a16:creationId xmlns:a16="http://schemas.microsoft.com/office/drawing/2014/main" id="{FC18C527-C23A-DB2F-82A5-A51EB148C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4860081">
            <a:off x="11058247" y="7415415"/>
            <a:ext cx="989218" cy="46653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Download Book Png 8 HQ PNG Image | FreePNGImg">
            <a:extLst>
              <a:ext uri="{FF2B5EF4-FFF2-40B4-BE49-F238E27FC236}">
                <a16:creationId xmlns:a16="http://schemas.microsoft.com/office/drawing/2014/main" id="{76A8B196-D548-0ED1-0AB6-88DFADA4D6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8085413">
            <a:off x="-5443581" y="-2681299"/>
            <a:ext cx="6675014" cy="48356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Free Book Transparent Background, Download Free Book Transparent Background  png images, Free ClipArts on Clipart Library">
            <a:extLst>
              <a:ext uri="{FF2B5EF4-FFF2-40B4-BE49-F238E27FC236}">
                <a16:creationId xmlns:a16="http://schemas.microsoft.com/office/drawing/2014/main" id="{494D96F5-C616-7B0F-E8CA-5F97BDE1BB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764756">
            <a:off x="11296942" y="-2220444"/>
            <a:ext cx="6244266" cy="294488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ook PNG, Book Transparent Background - FreeIconsPNG">
            <a:extLst>
              <a:ext uri="{FF2B5EF4-FFF2-40B4-BE49-F238E27FC236}">
                <a16:creationId xmlns:a16="http://schemas.microsoft.com/office/drawing/2014/main" id="{089D309A-FBB7-66BC-9A72-4529D0356B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1043890">
            <a:off x="670412" y="7456475"/>
            <a:ext cx="1137408" cy="75353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Book PNG, Book Transparent Background - FreeIconsPNG">
            <a:extLst>
              <a:ext uri="{FF2B5EF4-FFF2-40B4-BE49-F238E27FC236}">
                <a16:creationId xmlns:a16="http://schemas.microsoft.com/office/drawing/2014/main" id="{0038F6AA-7B5E-6074-2CE6-E0656B3E24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4831" y="1589288"/>
            <a:ext cx="7547676" cy="50003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Free Book Transparent Background, Download Free Book Transparent Background  png images, Free ClipArts on Clipart Library">
            <a:extLst>
              <a:ext uri="{FF2B5EF4-FFF2-40B4-BE49-F238E27FC236}">
                <a16:creationId xmlns:a16="http://schemas.microsoft.com/office/drawing/2014/main" id="{01E5FFC0-E3F7-EF98-1D74-12F20178D5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082652">
            <a:off x="2871369" y="7952505"/>
            <a:ext cx="752566" cy="35492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Download Book Png 8 HQ PNG Image | FreePNGImg">
            <a:extLst>
              <a:ext uri="{FF2B5EF4-FFF2-40B4-BE49-F238E27FC236}">
                <a16:creationId xmlns:a16="http://schemas.microsoft.com/office/drawing/2014/main" id="{C2CDF20A-587C-CA36-18FA-5B636EAAF8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788076">
            <a:off x="-1294112" y="7887586"/>
            <a:ext cx="1754280" cy="12708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Free Book Transparent Background, Download Free Book Transparent Background  png images, Free ClipArts on Clipart Library">
            <a:extLst>
              <a:ext uri="{FF2B5EF4-FFF2-40B4-BE49-F238E27FC236}">
                <a16:creationId xmlns:a16="http://schemas.microsoft.com/office/drawing/2014/main" id="{D5BFC616-FBFB-17B0-2E44-C75FB65B3A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03837" y="5485692"/>
            <a:ext cx="8190660" cy="38628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E9BC75D-C4D4-E7F8-2CA2-7CC1961F996B}"/>
              </a:ext>
            </a:extLst>
          </p:cNvPr>
          <p:cNvSpPr txBox="1"/>
          <p:nvPr/>
        </p:nvSpPr>
        <p:spPr>
          <a:xfrm>
            <a:off x="290286" y="3105834"/>
            <a:ext cx="4154545" cy="646331"/>
          </a:xfrm>
          <a:prstGeom prst="rect">
            <a:avLst/>
          </a:prstGeom>
          <a:noFill/>
        </p:spPr>
        <p:txBody>
          <a:bodyPr wrap="square" rtlCol="0">
            <a:spAutoFit/>
          </a:bodyPr>
          <a:lstStyle/>
          <a:p>
            <a:r>
              <a:rPr lang="en-US" sz="3600" dirty="0">
                <a:latin typeface="Rockwell Extra Bold" panose="02060903040505020403" pitchFamily="18" charset="0"/>
              </a:rPr>
              <a:t>Grab a book.</a:t>
            </a:r>
          </a:p>
        </p:txBody>
      </p:sp>
    </p:spTree>
    <p:extLst>
      <p:ext uri="{BB962C8B-B14F-4D97-AF65-F5344CB8AC3E}">
        <p14:creationId xmlns:p14="http://schemas.microsoft.com/office/powerpoint/2010/main" val="41622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Function Signature C#</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pic>
        <p:nvPicPr>
          <p:cNvPr id="5" name="Picture 4">
            <a:extLst>
              <a:ext uri="{FF2B5EF4-FFF2-40B4-BE49-F238E27FC236}">
                <a16:creationId xmlns:a16="http://schemas.microsoft.com/office/drawing/2014/main" id="{BF83343D-ABA4-E4B3-74E8-F8AE5589438B}"/>
              </a:ext>
            </a:extLst>
          </p:cNvPr>
          <p:cNvPicPr>
            <a:picLocks noChangeAspect="1"/>
          </p:cNvPicPr>
          <p:nvPr/>
        </p:nvPicPr>
        <p:blipFill>
          <a:blip r:embed="rId2"/>
          <a:stretch>
            <a:fillRect/>
          </a:stretch>
        </p:blipFill>
        <p:spPr>
          <a:xfrm>
            <a:off x="3247618" y="3200368"/>
            <a:ext cx="5830114" cy="457264"/>
          </a:xfrm>
          <a:prstGeom prst="rect">
            <a:avLst/>
          </a:prstGeom>
        </p:spPr>
      </p:pic>
    </p:spTree>
    <p:extLst>
      <p:ext uri="{BB962C8B-B14F-4D97-AF65-F5344CB8AC3E}">
        <p14:creationId xmlns:p14="http://schemas.microsoft.com/office/powerpoint/2010/main" val="1111676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Function Signature C#</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pic>
        <p:nvPicPr>
          <p:cNvPr id="5" name="Picture 4">
            <a:extLst>
              <a:ext uri="{FF2B5EF4-FFF2-40B4-BE49-F238E27FC236}">
                <a16:creationId xmlns:a16="http://schemas.microsoft.com/office/drawing/2014/main" id="{BF83343D-ABA4-E4B3-74E8-F8AE5589438B}"/>
              </a:ext>
            </a:extLst>
          </p:cNvPr>
          <p:cNvPicPr>
            <a:picLocks noChangeAspect="1"/>
          </p:cNvPicPr>
          <p:nvPr/>
        </p:nvPicPr>
        <p:blipFill>
          <a:blip r:embed="rId2"/>
          <a:stretch>
            <a:fillRect/>
          </a:stretch>
        </p:blipFill>
        <p:spPr>
          <a:xfrm>
            <a:off x="6209893" y="6067393"/>
            <a:ext cx="5830114" cy="457264"/>
          </a:xfrm>
          <a:prstGeom prst="rect">
            <a:avLst/>
          </a:prstGeom>
        </p:spPr>
      </p:pic>
      <p:sp>
        <p:nvSpPr>
          <p:cNvPr id="2" name="TextBox 1">
            <a:extLst>
              <a:ext uri="{FF2B5EF4-FFF2-40B4-BE49-F238E27FC236}">
                <a16:creationId xmlns:a16="http://schemas.microsoft.com/office/drawing/2014/main" id="{89A6BDE4-50A9-45E8-E912-78BC3A122D96}"/>
              </a:ext>
            </a:extLst>
          </p:cNvPr>
          <p:cNvSpPr txBox="1"/>
          <p:nvPr/>
        </p:nvSpPr>
        <p:spPr>
          <a:xfrm>
            <a:off x="0" y="2430973"/>
            <a:ext cx="12192000" cy="3170099"/>
          </a:xfrm>
          <a:prstGeom prst="rect">
            <a:avLst/>
          </a:prstGeom>
          <a:noFill/>
        </p:spPr>
        <p:txBody>
          <a:bodyPr wrap="square" rtlCol="0">
            <a:spAutoFit/>
          </a:bodyPr>
          <a:lstStyle/>
          <a:p>
            <a:pPr algn="ctr"/>
            <a:r>
              <a:rPr lang="en-US" sz="5000" dirty="0">
                <a:latin typeface="Rockwell Extra Bold" panose="02060903040505020403" pitchFamily="18" charset="0"/>
              </a:rPr>
              <a:t>Now we are forced to only have </a:t>
            </a:r>
          </a:p>
          <a:p>
            <a:pPr algn="ctr"/>
            <a:r>
              <a:rPr lang="en-US" sz="5000" dirty="0">
                <a:latin typeface="Rockwell Extra Bold" panose="02060903040505020403" pitchFamily="18" charset="0"/>
              </a:rPr>
              <a:t>FOUR parameters.</a:t>
            </a:r>
          </a:p>
          <a:p>
            <a:pPr algn="ctr"/>
            <a:r>
              <a:rPr lang="en-US" sz="5000" dirty="0">
                <a:latin typeface="Rockwell Extra Bold" panose="02060903040505020403" pitchFamily="18" charset="0"/>
              </a:rPr>
              <a:t>We cant sum only 2 numbers, we are forced to sum 4 instead.</a:t>
            </a:r>
          </a:p>
        </p:txBody>
      </p:sp>
    </p:spTree>
    <p:extLst>
      <p:ext uri="{BB962C8B-B14F-4D97-AF65-F5344CB8AC3E}">
        <p14:creationId xmlns:p14="http://schemas.microsoft.com/office/powerpoint/2010/main" val="7956684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Function Signature C#</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
        <p:nvSpPr>
          <p:cNvPr id="2" name="TextBox 1">
            <a:extLst>
              <a:ext uri="{FF2B5EF4-FFF2-40B4-BE49-F238E27FC236}">
                <a16:creationId xmlns:a16="http://schemas.microsoft.com/office/drawing/2014/main" id="{89A6BDE4-50A9-45E8-E912-78BC3A122D96}"/>
              </a:ext>
            </a:extLst>
          </p:cNvPr>
          <p:cNvSpPr txBox="1"/>
          <p:nvPr/>
        </p:nvSpPr>
        <p:spPr>
          <a:xfrm>
            <a:off x="0" y="1154301"/>
            <a:ext cx="12192000" cy="4708981"/>
          </a:xfrm>
          <a:prstGeom prst="rect">
            <a:avLst/>
          </a:prstGeom>
          <a:noFill/>
        </p:spPr>
        <p:txBody>
          <a:bodyPr wrap="square" rtlCol="0">
            <a:spAutoFit/>
          </a:bodyPr>
          <a:lstStyle/>
          <a:p>
            <a:pPr algn="ctr"/>
            <a:r>
              <a:rPr lang="en-US" sz="15000" dirty="0">
                <a:latin typeface="Rockwell Extra Bold" panose="02060903040505020403" pitchFamily="18" charset="0"/>
              </a:rPr>
              <a:t>How to fix?</a:t>
            </a:r>
          </a:p>
        </p:txBody>
      </p:sp>
    </p:spTree>
    <p:extLst>
      <p:ext uri="{BB962C8B-B14F-4D97-AF65-F5344CB8AC3E}">
        <p14:creationId xmlns:p14="http://schemas.microsoft.com/office/powerpoint/2010/main" val="2140969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Function Signature C#</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
        <p:nvSpPr>
          <p:cNvPr id="2" name="TextBox 1">
            <a:extLst>
              <a:ext uri="{FF2B5EF4-FFF2-40B4-BE49-F238E27FC236}">
                <a16:creationId xmlns:a16="http://schemas.microsoft.com/office/drawing/2014/main" id="{89A6BDE4-50A9-45E8-E912-78BC3A122D96}"/>
              </a:ext>
            </a:extLst>
          </p:cNvPr>
          <p:cNvSpPr txBox="1"/>
          <p:nvPr/>
        </p:nvSpPr>
        <p:spPr>
          <a:xfrm>
            <a:off x="0" y="1154301"/>
            <a:ext cx="12192000" cy="3170099"/>
          </a:xfrm>
          <a:prstGeom prst="rect">
            <a:avLst/>
          </a:prstGeom>
          <a:noFill/>
        </p:spPr>
        <p:txBody>
          <a:bodyPr wrap="square" rtlCol="0">
            <a:spAutoFit/>
          </a:bodyPr>
          <a:lstStyle/>
          <a:p>
            <a:pPr algn="ctr"/>
            <a:r>
              <a:rPr lang="en-US" sz="10000" dirty="0">
                <a:latin typeface="Rockwell Extra Bold" panose="02060903040505020403" pitchFamily="18" charset="0"/>
              </a:rPr>
              <a:t>params keyword</a:t>
            </a:r>
          </a:p>
        </p:txBody>
      </p:sp>
    </p:spTree>
    <p:extLst>
      <p:ext uri="{BB962C8B-B14F-4D97-AF65-F5344CB8AC3E}">
        <p14:creationId xmlns:p14="http://schemas.microsoft.com/office/powerpoint/2010/main" val="1154998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Function Signature C#</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
        <p:nvSpPr>
          <p:cNvPr id="4" name="TextBox 3">
            <a:extLst>
              <a:ext uri="{FF2B5EF4-FFF2-40B4-BE49-F238E27FC236}">
                <a16:creationId xmlns:a16="http://schemas.microsoft.com/office/drawing/2014/main" id="{AB8C0E84-41A3-02F8-DA2E-FD341D7A0401}"/>
              </a:ext>
            </a:extLst>
          </p:cNvPr>
          <p:cNvSpPr txBox="1"/>
          <p:nvPr/>
        </p:nvSpPr>
        <p:spPr>
          <a:xfrm>
            <a:off x="0" y="2430973"/>
            <a:ext cx="12192000" cy="3170099"/>
          </a:xfrm>
          <a:prstGeom prst="rect">
            <a:avLst/>
          </a:prstGeom>
          <a:noFill/>
        </p:spPr>
        <p:txBody>
          <a:bodyPr wrap="square" rtlCol="0">
            <a:spAutoFit/>
          </a:bodyPr>
          <a:lstStyle/>
          <a:p>
            <a:pPr algn="ctr"/>
            <a:r>
              <a:rPr lang="en-US" sz="5000" dirty="0">
                <a:latin typeface="Rockwell Extra Bold" panose="02060903040505020403" pitchFamily="18" charset="0"/>
              </a:rPr>
              <a:t>Instead of having to add multiple parameters, we can instead take in an array of inputs!</a:t>
            </a:r>
          </a:p>
        </p:txBody>
      </p:sp>
    </p:spTree>
    <p:extLst>
      <p:ext uri="{BB962C8B-B14F-4D97-AF65-F5344CB8AC3E}">
        <p14:creationId xmlns:p14="http://schemas.microsoft.com/office/powerpoint/2010/main" val="691984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Function Signature C#</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
        <p:nvSpPr>
          <p:cNvPr id="4" name="TextBox 3">
            <a:extLst>
              <a:ext uri="{FF2B5EF4-FFF2-40B4-BE49-F238E27FC236}">
                <a16:creationId xmlns:a16="http://schemas.microsoft.com/office/drawing/2014/main" id="{AB8C0E84-41A3-02F8-DA2E-FD341D7A0401}"/>
              </a:ext>
            </a:extLst>
          </p:cNvPr>
          <p:cNvSpPr txBox="1"/>
          <p:nvPr/>
        </p:nvSpPr>
        <p:spPr>
          <a:xfrm>
            <a:off x="0" y="2430973"/>
            <a:ext cx="12192000" cy="2400657"/>
          </a:xfrm>
          <a:prstGeom prst="rect">
            <a:avLst/>
          </a:prstGeom>
          <a:noFill/>
        </p:spPr>
        <p:txBody>
          <a:bodyPr wrap="square" rtlCol="0">
            <a:spAutoFit/>
          </a:bodyPr>
          <a:lstStyle/>
          <a:p>
            <a:pPr algn="ctr"/>
            <a:r>
              <a:rPr lang="en-US" sz="5000" dirty="0">
                <a:latin typeface="Rockwell Extra Bold" panose="02060903040505020403" pitchFamily="18" charset="0"/>
              </a:rPr>
              <a:t>An array will allow us to enter as many numbers as we would like.</a:t>
            </a:r>
          </a:p>
        </p:txBody>
      </p:sp>
    </p:spTree>
    <p:extLst>
      <p:ext uri="{BB962C8B-B14F-4D97-AF65-F5344CB8AC3E}">
        <p14:creationId xmlns:p14="http://schemas.microsoft.com/office/powerpoint/2010/main" val="2911343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Function Signature C#</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
        <p:nvSpPr>
          <p:cNvPr id="4" name="TextBox 3">
            <a:extLst>
              <a:ext uri="{FF2B5EF4-FFF2-40B4-BE49-F238E27FC236}">
                <a16:creationId xmlns:a16="http://schemas.microsoft.com/office/drawing/2014/main" id="{AB8C0E84-41A3-02F8-DA2E-FD341D7A0401}"/>
              </a:ext>
            </a:extLst>
          </p:cNvPr>
          <p:cNvSpPr txBox="1"/>
          <p:nvPr/>
        </p:nvSpPr>
        <p:spPr>
          <a:xfrm>
            <a:off x="0" y="2430973"/>
            <a:ext cx="12192000" cy="2400657"/>
          </a:xfrm>
          <a:prstGeom prst="rect">
            <a:avLst/>
          </a:prstGeom>
          <a:noFill/>
        </p:spPr>
        <p:txBody>
          <a:bodyPr wrap="square" rtlCol="0">
            <a:spAutoFit/>
          </a:bodyPr>
          <a:lstStyle/>
          <a:p>
            <a:pPr algn="ctr"/>
            <a:r>
              <a:rPr lang="en-US" sz="5000" dirty="0">
                <a:latin typeface="Rockwell Extra Bold" panose="02060903040505020403" pitchFamily="18" charset="0"/>
              </a:rPr>
              <a:t>Using the params keyword,</a:t>
            </a:r>
          </a:p>
          <a:p>
            <a:pPr algn="ctr"/>
            <a:r>
              <a:rPr lang="en-US" sz="5000" dirty="0">
                <a:latin typeface="Rockwell Extra Bold" panose="02060903040505020403" pitchFamily="18" charset="0"/>
              </a:rPr>
              <a:t>It allows us to pass in multiple data however we like.</a:t>
            </a:r>
          </a:p>
        </p:txBody>
      </p:sp>
    </p:spTree>
    <p:extLst>
      <p:ext uri="{BB962C8B-B14F-4D97-AF65-F5344CB8AC3E}">
        <p14:creationId xmlns:p14="http://schemas.microsoft.com/office/powerpoint/2010/main" val="3623897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Function Signature C#</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
        <p:nvSpPr>
          <p:cNvPr id="4" name="TextBox 3">
            <a:extLst>
              <a:ext uri="{FF2B5EF4-FFF2-40B4-BE49-F238E27FC236}">
                <a16:creationId xmlns:a16="http://schemas.microsoft.com/office/drawing/2014/main" id="{AB8C0E84-41A3-02F8-DA2E-FD341D7A0401}"/>
              </a:ext>
            </a:extLst>
          </p:cNvPr>
          <p:cNvSpPr txBox="1"/>
          <p:nvPr/>
        </p:nvSpPr>
        <p:spPr>
          <a:xfrm>
            <a:off x="0" y="2430973"/>
            <a:ext cx="12192000" cy="2400657"/>
          </a:xfrm>
          <a:prstGeom prst="rect">
            <a:avLst/>
          </a:prstGeom>
          <a:noFill/>
        </p:spPr>
        <p:txBody>
          <a:bodyPr wrap="square" rtlCol="0">
            <a:spAutoFit/>
          </a:bodyPr>
          <a:lstStyle/>
          <a:p>
            <a:pPr algn="ctr"/>
            <a:r>
              <a:rPr lang="en-US" sz="5000" dirty="0">
                <a:latin typeface="Rockwell Extra Bold" panose="02060903040505020403" pitchFamily="18" charset="0"/>
              </a:rPr>
              <a:t>Params keyword means that we have an infinite number of parameters of a specific type.</a:t>
            </a:r>
          </a:p>
        </p:txBody>
      </p:sp>
      <p:pic>
        <p:nvPicPr>
          <p:cNvPr id="5" name="Picture 4">
            <a:extLst>
              <a:ext uri="{FF2B5EF4-FFF2-40B4-BE49-F238E27FC236}">
                <a16:creationId xmlns:a16="http://schemas.microsoft.com/office/drawing/2014/main" id="{3FD738F0-19EE-5E6E-B15C-0EEF97AC7855}"/>
              </a:ext>
            </a:extLst>
          </p:cNvPr>
          <p:cNvPicPr>
            <a:picLocks noChangeAspect="1"/>
          </p:cNvPicPr>
          <p:nvPr/>
        </p:nvPicPr>
        <p:blipFill>
          <a:blip r:embed="rId2"/>
          <a:stretch>
            <a:fillRect/>
          </a:stretch>
        </p:blipFill>
        <p:spPr>
          <a:xfrm>
            <a:off x="3476259" y="5576860"/>
            <a:ext cx="5239481" cy="390580"/>
          </a:xfrm>
          <a:prstGeom prst="rect">
            <a:avLst/>
          </a:prstGeom>
        </p:spPr>
      </p:pic>
    </p:spTree>
    <p:extLst>
      <p:ext uri="{BB962C8B-B14F-4D97-AF65-F5344CB8AC3E}">
        <p14:creationId xmlns:p14="http://schemas.microsoft.com/office/powerpoint/2010/main" val="2176513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Function Signature C#</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
        <p:nvSpPr>
          <p:cNvPr id="4" name="TextBox 3">
            <a:extLst>
              <a:ext uri="{FF2B5EF4-FFF2-40B4-BE49-F238E27FC236}">
                <a16:creationId xmlns:a16="http://schemas.microsoft.com/office/drawing/2014/main" id="{AB8C0E84-41A3-02F8-DA2E-FD341D7A0401}"/>
              </a:ext>
            </a:extLst>
          </p:cNvPr>
          <p:cNvSpPr txBox="1"/>
          <p:nvPr/>
        </p:nvSpPr>
        <p:spPr>
          <a:xfrm>
            <a:off x="0" y="2430973"/>
            <a:ext cx="12192000" cy="861774"/>
          </a:xfrm>
          <a:prstGeom prst="rect">
            <a:avLst/>
          </a:prstGeom>
          <a:noFill/>
        </p:spPr>
        <p:txBody>
          <a:bodyPr wrap="square" rtlCol="0">
            <a:spAutoFit/>
          </a:bodyPr>
          <a:lstStyle/>
          <a:p>
            <a:pPr algn="ctr"/>
            <a:r>
              <a:rPr lang="en-US" sz="5000" dirty="0">
                <a:latin typeface="Rockwell Extra Bold" panose="02060903040505020403" pitchFamily="18" charset="0"/>
              </a:rPr>
              <a:t>There is no limit.</a:t>
            </a:r>
          </a:p>
        </p:txBody>
      </p:sp>
      <p:pic>
        <p:nvPicPr>
          <p:cNvPr id="6" name="Picture 5">
            <a:extLst>
              <a:ext uri="{FF2B5EF4-FFF2-40B4-BE49-F238E27FC236}">
                <a16:creationId xmlns:a16="http://schemas.microsoft.com/office/drawing/2014/main" id="{5B36D871-0A47-89AE-5D47-FF33A3A2235B}"/>
              </a:ext>
            </a:extLst>
          </p:cNvPr>
          <p:cNvPicPr>
            <a:picLocks noChangeAspect="1"/>
          </p:cNvPicPr>
          <p:nvPr/>
        </p:nvPicPr>
        <p:blipFill>
          <a:blip r:embed="rId2"/>
          <a:stretch>
            <a:fillRect/>
          </a:stretch>
        </p:blipFill>
        <p:spPr>
          <a:xfrm>
            <a:off x="3150167" y="4399463"/>
            <a:ext cx="6335009" cy="447737"/>
          </a:xfrm>
          <a:prstGeom prst="rect">
            <a:avLst/>
          </a:prstGeom>
        </p:spPr>
      </p:pic>
    </p:spTree>
    <p:extLst>
      <p:ext uri="{BB962C8B-B14F-4D97-AF65-F5344CB8AC3E}">
        <p14:creationId xmlns:p14="http://schemas.microsoft.com/office/powerpoint/2010/main" val="563565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CDF106EE-B344-7D76-5EA2-F8662404DC2A}"/>
              </a:ext>
            </a:extLst>
          </p:cNvPr>
          <p:cNvSpPr/>
          <p:nvPr/>
        </p:nvSpPr>
        <p:spPr>
          <a:xfrm>
            <a:off x="0" y="0"/>
            <a:ext cx="3873500" cy="11684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4F7AC980-117D-32F0-B8A6-797117E2A457}"/>
              </a:ext>
            </a:extLst>
          </p:cNvPr>
          <p:cNvSpPr txBox="1"/>
          <p:nvPr/>
        </p:nvSpPr>
        <p:spPr>
          <a:xfrm>
            <a:off x="5403272" y="2789381"/>
            <a:ext cx="914400" cy="914400"/>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90239C42-FDBA-3628-4E20-C74E3363148D}"/>
              </a:ext>
            </a:extLst>
          </p:cNvPr>
          <p:cNvSpPr txBox="1"/>
          <p:nvPr/>
        </p:nvSpPr>
        <p:spPr>
          <a:xfrm>
            <a:off x="0" y="88417"/>
            <a:ext cx="11887200" cy="861774"/>
          </a:xfrm>
          <a:prstGeom prst="rect">
            <a:avLst/>
          </a:prstGeom>
          <a:noFill/>
        </p:spPr>
        <p:txBody>
          <a:bodyPr wrap="square" rtlCol="0" anchor="ctr">
            <a:spAutoFit/>
          </a:bodyPr>
          <a:lstStyle/>
          <a:p>
            <a:r>
              <a:rPr lang="en-US" sz="5000" dirty="0">
                <a:effectLst>
                  <a:outerShdw blurRad="63500" sx="102000" sy="102000" algn="ctr" rotWithShape="0">
                    <a:prstClr val="black">
                      <a:alpha val="40000"/>
                    </a:prstClr>
                  </a:outerShdw>
                </a:effectLst>
                <a:latin typeface="Rockwell Extra Bold" panose="02060903040505020403" pitchFamily="18" charset="0"/>
              </a:rPr>
              <a:t>Function Signature C#</a:t>
            </a:r>
          </a:p>
        </p:txBody>
      </p:sp>
      <p:sp>
        <p:nvSpPr>
          <p:cNvPr id="3" name="TextBox 2">
            <a:extLst>
              <a:ext uri="{FF2B5EF4-FFF2-40B4-BE49-F238E27FC236}">
                <a16:creationId xmlns:a16="http://schemas.microsoft.com/office/drawing/2014/main" id="{F6330DDC-6D4F-2B48-A9FF-8C1490F25912}"/>
              </a:ext>
            </a:extLst>
          </p:cNvPr>
          <p:cNvSpPr txBox="1"/>
          <p:nvPr/>
        </p:nvSpPr>
        <p:spPr>
          <a:xfrm>
            <a:off x="4635500" y="88417"/>
            <a:ext cx="7556500" cy="861774"/>
          </a:xfrm>
          <a:prstGeom prst="rect">
            <a:avLst/>
          </a:prstGeom>
          <a:noFill/>
        </p:spPr>
        <p:txBody>
          <a:bodyPr wrap="square" rtlCol="0">
            <a:spAutoFit/>
          </a:bodyPr>
          <a:lstStyle/>
          <a:p>
            <a:pPr algn="r"/>
            <a:r>
              <a:rPr lang="en-US" sz="5000" dirty="0">
                <a:latin typeface="Rockwell Extra Bold" panose="02060903040505020403" pitchFamily="18" charset="0"/>
              </a:rPr>
              <a:t>WHAT</a:t>
            </a:r>
          </a:p>
        </p:txBody>
      </p:sp>
      <p:sp>
        <p:nvSpPr>
          <p:cNvPr id="4" name="TextBox 3">
            <a:extLst>
              <a:ext uri="{FF2B5EF4-FFF2-40B4-BE49-F238E27FC236}">
                <a16:creationId xmlns:a16="http://schemas.microsoft.com/office/drawing/2014/main" id="{AB8C0E84-41A3-02F8-DA2E-FD341D7A0401}"/>
              </a:ext>
            </a:extLst>
          </p:cNvPr>
          <p:cNvSpPr txBox="1"/>
          <p:nvPr/>
        </p:nvSpPr>
        <p:spPr>
          <a:xfrm>
            <a:off x="0" y="2430973"/>
            <a:ext cx="12192000" cy="1631216"/>
          </a:xfrm>
          <a:prstGeom prst="rect">
            <a:avLst/>
          </a:prstGeom>
          <a:noFill/>
        </p:spPr>
        <p:txBody>
          <a:bodyPr wrap="square" rtlCol="0">
            <a:spAutoFit/>
          </a:bodyPr>
          <a:lstStyle/>
          <a:p>
            <a:pPr algn="ctr"/>
            <a:r>
              <a:rPr lang="en-US" sz="5000" dirty="0">
                <a:latin typeface="Rockwell Extra Bold" panose="02060903040505020403" pitchFamily="18" charset="0"/>
              </a:rPr>
              <a:t>There is a small thing to consider.</a:t>
            </a:r>
          </a:p>
        </p:txBody>
      </p:sp>
    </p:spTree>
    <p:extLst>
      <p:ext uri="{BB962C8B-B14F-4D97-AF65-F5344CB8AC3E}">
        <p14:creationId xmlns:p14="http://schemas.microsoft.com/office/powerpoint/2010/main" val="1633953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1694</TotalTime>
  <Words>3556</Words>
  <Application>Microsoft Office PowerPoint</Application>
  <PresentationFormat>Widescreen</PresentationFormat>
  <Paragraphs>763</Paragraphs>
  <Slides>218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218</vt:i4>
      </vt:variant>
    </vt:vector>
  </HeadingPairs>
  <TitlesOfParts>
    <vt:vector size="223" baseType="lpstr">
      <vt:lpstr>Arial</vt:lpstr>
      <vt:lpstr>Calibri</vt:lpstr>
      <vt:lpstr>Calibri Light</vt:lpstr>
      <vt:lpstr>Rockwell Extra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mf t nhngn</dc:creator>
  <cp:lastModifiedBy>mf t nhngn</cp:lastModifiedBy>
  <cp:revision>2</cp:revision>
  <dcterms:created xsi:type="dcterms:W3CDTF">2023-11-22T18:21:54Z</dcterms:created>
  <dcterms:modified xsi:type="dcterms:W3CDTF">2023-11-25T10:44:33Z</dcterms:modified>
</cp:coreProperties>
</file>